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34"/>
  </p:notesMasterIdLst>
  <p:handoutMasterIdLst>
    <p:handoutMasterId r:id="rId35"/>
  </p:handoutMasterIdLst>
  <p:sldIdLst>
    <p:sldId id="272" r:id="rId3"/>
    <p:sldId id="311" r:id="rId4"/>
    <p:sldId id="312" r:id="rId5"/>
    <p:sldId id="303" r:id="rId6"/>
    <p:sldId id="275" r:id="rId7"/>
    <p:sldId id="309" r:id="rId8"/>
    <p:sldId id="276" r:id="rId9"/>
    <p:sldId id="280" r:id="rId10"/>
    <p:sldId id="304" r:id="rId11"/>
    <p:sldId id="279" r:id="rId12"/>
    <p:sldId id="283" r:id="rId13"/>
    <p:sldId id="310" r:id="rId14"/>
    <p:sldId id="302" r:id="rId15"/>
    <p:sldId id="274" r:id="rId16"/>
    <p:sldId id="301" r:id="rId17"/>
    <p:sldId id="305" r:id="rId18"/>
    <p:sldId id="298" r:id="rId19"/>
    <p:sldId id="299" r:id="rId20"/>
    <p:sldId id="300" r:id="rId21"/>
    <p:sldId id="288" r:id="rId22"/>
    <p:sldId id="293" r:id="rId23"/>
    <p:sldId id="285" r:id="rId24"/>
    <p:sldId id="290" r:id="rId25"/>
    <p:sldId id="296" r:id="rId26"/>
    <p:sldId id="286" r:id="rId27"/>
    <p:sldId id="289" r:id="rId28"/>
    <p:sldId id="292" r:id="rId29"/>
    <p:sldId id="291" r:id="rId30"/>
    <p:sldId id="308" r:id="rId31"/>
    <p:sldId id="307" r:id="rId32"/>
    <p:sldId id="29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7487" autoAdjust="0"/>
  </p:normalViewPr>
  <p:slideViewPr>
    <p:cSldViewPr snapToGrid="0">
      <p:cViewPr>
        <p:scale>
          <a:sx n="53" d="100"/>
          <a:sy n="53" d="100"/>
        </p:scale>
        <p:origin x="1660" y="-324"/>
      </p:cViewPr>
      <p:guideLst/>
    </p:cSldViewPr>
  </p:slideViewPr>
  <p:outlineViewPr>
    <p:cViewPr>
      <p:scale>
        <a:sx n="33" d="100"/>
        <a:sy n="33" d="100"/>
      </p:scale>
      <p:origin x="0" y="-2136"/>
    </p:cViewPr>
  </p:outlineViewPr>
  <p:notesTextViewPr>
    <p:cViewPr>
      <p:scale>
        <a:sx n="1" d="1"/>
        <a:sy n="1" d="1"/>
      </p:scale>
      <p:origin x="0" y="0"/>
    </p:cViewPr>
  </p:notesTextViewPr>
  <p:sorterViewPr>
    <p:cViewPr>
      <p:scale>
        <a:sx n="100" d="100"/>
        <a:sy n="100" d="100"/>
      </p:scale>
      <p:origin x="0" y="-1256"/>
    </p:cViewPr>
  </p:sorterViewPr>
  <p:notesViewPr>
    <p:cSldViewPr snapToGrid="0">
      <p:cViewPr>
        <p:scale>
          <a:sx n="52" d="100"/>
          <a:sy n="52" d="100"/>
        </p:scale>
        <p:origin x="756"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46DFB3-EA2D-49DC-ACC2-CA94A8716E19}" type="datetimeFigureOut">
              <a:rPr lang="en-US" smtClean="0"/>
              <a:t>1/21/2018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D061ED-A97E-47DC-ACD8-870D4F1A287A}" type="slidenum">
              <a:rPr lang="en-US" smtClean="0"/>
              <a:t>‹#›</a:t>
            </a:fld>
            <a:endParaRPr lang="en-US"/>
          </a:p>
        </p:txBody>
      </p:sp>
    </p:spTree>
    <p:extLst>
      <p:ext uri="{BB962C8B-B14F-4D97-AF65-F5344CB8AC3E}">
        <p14:creationId xmlns:p14="http://schemas.microsoft.com/office/powerpoint/2010/main" val="2602283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D4573-58E7-4156-A133-2731F5F8D1A6}" type="datetimeFigureOut">
              <a:rPr lang="en-US" smtClean="0"/>
              <a:t>1/21/2018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B0CF2-7F87-4E02-A248-870047730F99}" type="slidenum">
              <a:rPr lang="en-US" smtClean="0"/>
              <a:t>‹#›</a:t>
            </a:fld>
            <a:endParaRPr lang="en-US"/>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a:p>
        </p:txBody>
      </p:sp>
    </p:spTree>
    <p:extLst>
      <p:ext uri="{BB962C8B-B14F-4D97-AF65-F5344CB8AC3E}">
        <p14:creationId xmlns:p14="http://schemas.microsoft.com/office/powerpoint/2010/main" val="149513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Aft>
                <a:spcPts val="974"/>
              </a:spcAft>
            </a:pPr>
            <a:endParaRPr lang="en-US" dirty="0"/>
          </a:p>
        </p:txBody>
      </p:sp>
      <p:sp>
        <p:nvSpPr>
          <p:cNvPr id="4" name="Slide Number Placeholder 3"/>
          <p:cNvSpPr>
            <a:spLocks noGrp="1"/>
          </p:cNvSpPr>
          <p:nvPr>
            <p:ph type="sldNum" sz="quarter" idx="10"/>
          </p:nvPr>
        </p:nvSpPr>
        <p:spPr/>
        <p:txBody>
          <a:bodyPr/>
          <a:lstStyle/>
          <a:p>
            <a:fld id="{44D0BAB6-1C73-D349-9F64-7F8E9A73302A}" type="slidenum">
              <a:rPr lang="en-US" smtClean="0"/>
              <a:t>12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2075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SECRET to SUCCESS! </a:t>
            </a:r>
            <a:r>
              <a:rPr lang="en-US" smtClean="0"/>
              <a:t>FANAFI</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13</a:t>
            </a:fld>
            <a:endParaRPr lang="en-US"/>
          </a:p>
        </p:txBody>
      </p:sp>
    </p:spTree>
    <p:extLst>
      <p:ext uri="{BB962C8B-B14F-4D97-AF65-F5344CB8AC3E}">
        <p14:creationId xmlns:p14="http://schemas.microsoft.com/office/powerpoint/2010/main" val="287559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SECRET TO ALL SUCCESS: FANAFI!!  </a:t>
            </a:r>
          </a:p>
          <a:p>
            <a:r>
              <a:rPr lang="en-US" dirty="0" smtClean="0"/>
              <a:t>These</a:t>
            </a:r>
            <a:r>
              <a:rPr lang="en-US" baseline="0" dirty="0" smtClean="0"/>
              <a:t> are some of the needs HPR is filling;  Reading crisis; Parent concerns, Teacher concerns, student needs.</a:t>
            </a:r>
            <a:endParaRPr lang="en-US" dirty="0" smtClean="0"/>
          </a:p>
          <a:p>
            <a:endParaRPr lang="en-US" dirty="0" smtClean="0"/>
          </a:p>
          <a:p>
            <a:r>
              <a:rPr lang="en-US" dirty="0" smtClean="0"/>
              <a:t>Jada LOVED</a:t>
            </a:r>
            <a:r>
              <a:rPr lang="en-US" baseline="0" dirty="0" smtClean="0"/>
              <a:t> Benny (the book), but as you can see from her road to reading, things were a little overwhelming for her.  As she created her road and added the words, they all clustered right at the beginning, so even getting started through the first several words was difficult. </a:t>
            </a:r>
          </a:p>
          <a:p>
            <a:r>
              <a:rPr lang="en-US" baseline="0" dirty="0" smtClean="0"/>
              <a:t>At the end of the session, she wanted to simply “hold her book” and “look at the pages” with Benny’s head on her chest.</a:t>
            </a:r>
          </a:p>
          <a:p>
            <a:r>
              <a:rPr lang="en-US" baseline="0" dirty="0" smtClean="0"/>
              <a:t>BUT</a:t>
            </a:r>
          </a:p>
          <a:p>
            <a:r>
              <a:rPr lang="en-US" baseline="0" dirty="0" smtClean="0"/>
              <a:t>There were other force working against that!</a:t>
            </a:r>
          </a:p>
          <a:p>
            <a:r>
              <a:rPr lang="en-US" baseline="0" dirty="0" smtClean="0"/>
              <a:t>The two others in the top left corner plus one you can’t see in the photo, immediately surrounded descended on Jada and her book trying to nip at her book.</a:t>
            </a:r>
          </a:p>
          <a:p>
            <a:r>
              <a:rPr lang="en-US" baseline="0" dirty="0" smtClean="0"/>
              <a:t>For safety reasons, we “teachers/facilitators” formed a sort of blockade around them, allowing them some “independent silent reading” time.</a:t>
            </a:r>
          </a:p>
          <a:p>
            <a:r>
              <a:rPr lang="en-US" baseline="0" dirty="0" smtClean="0"/>
              <a:t>Later, just before they left, I asked mom, “Are there things in Jaida’s life she feels are “nipping at her?”</a:t>
            </a:r>
          </a:p>
          <a:p>
            <a:r>
              <a:rPr lang="en-US" baseline="0" dirty="0" smtClean="0"/>
              <a:t>With a startled look on her face, mom suggested that maybe it was her older, sister who excelled in school… and maybe mom and dad who all three constantly encouraged/nagged at Jaida to try harder and do better.</a:t>
            </a:r>
          </a:p>
          <a:p>
            <a:r>
              <a:rPr lang="en-US" baseline="0" dirty="0" smtClean="0"/>
              <a:t>The following session, Mom was practically in tears as she shared her realization that the nipping was also the many extra curricular activities that she had to do each week (piano, gymnastics, violin, tutoring, swimming) </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14</a:t>
            </a:fld>
            <a:endParaRPr lang="en-US" dirty="0"/>
          </a:p>
        </p:txBody>
      </p:sp>
    </p:spTree>
    <p:extLst>
      <p:ext uri="{BB962C8B-B14F-4D97-AF65-F5344CB8AC3E}">
        <p14:creationId xmlns:p14="http://schemas.microsoft.com/office/powerpoint/2010/main" val="137338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Teaching a graduate Elementary Literacy Instruction class, I shared my idea of HPR with the teachers taking</a:t>
            </a:r>
            <a:r>
              <a:rPr lang="en-US" baseline="0" dirty="0" smtClean="0"/>
              <a:t> the course saying, “Now I just need to find some students to try it out with”.  Immediately, a first grade teacher said, “I have just the kid for you!  I just can’t figure out what’s going on with him that he Doesn’t  </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15</a:t>
            </a:fld>
            <a:endParaRPr lang="en-US"/>
          </a:p>
        </p:txBody>
      </p:sp>
    </p:spTree>
    <p:extLst>
      <p:ext uri="{BB962C8B-B14F-4D97-AF65-F5344CB8AC3E}">
        <p14:creationId xmlns:p14="http://schemas.microsoft.com/office/powerpoint/2010/main" val="455870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As MH professionals, you KNOW the struggles your students face</a:t>
            </a:r>
            <a:r>
              <a:rPr lang="en-US" baseline="0" dirty="0" smtClean="0"/>
              <a:t> day in and day out!</a:t>
            </a:r>
          </a:p>
          <a:p>
            <a:r>
              <a:rPr lang="en-US" baseline="0" dirty="0" smtClean="0"/>
              <a:t>Often it starts out with </a:t>
            </a:r>
            <a:r>
              <a:rPr lang="en-US" dirty="0" smtClean="0"/>
              <a:t>“</a:t>
            </a:r>
            <a:r>
              <a:rPr lang="en-US" i="1" dirty="0" smtClean="0"/>
              <a:t>I don’t want to read it”  -- </a:t>
            </a:r>
            <a:r>
              <a:rPr lang="en-US" i="0" dirty="0" smtClean="0"/>
              <a:t>then</a:t>
            </a:r>
            <a:r>
              <a:rPr lang="en-US" i="0" baseline="0" dirty="0" smtClean="0"/>
              <a:t> it becomes </a:t>
            </a:r>
            <a:r>
              <a:rPr lang="en-US" i="1" baseline="0" dirty="0" smtClean="0"/>
              <a:t>“I can’t read it”, </a:t>
            </a:r>
            <a:r>
              <a:rPr lang="en-US" i="0" baseline="0" dirty="0" smtClean="0"/>
              <a:t>and finally “</a:t>
            </a:r>
            <a:r>
              <a:rPr lang="en-US" i="1" baseline="0" dirty="0" smtClean="0"/>
              <a:t>I give up – I won’t even try to read it”</a:t>
            </a:r>
          </a:p>
          <a:p>
            <a:r>
              <a:rPr lang="en-US" baseline="0" dirty="0" smtClean="0"/>
              <a:t>     MK – struggled with anxiety – notice how TIGHTLY CONSTRUCTED her Road to Reading is. No wiggle room to fail or make a mistake!  No room for her BOOK to get through,</a:t>
            </a:r>
          </a:p>
          <a:p>
            <a:r>
              <a:rPr lang="en-US" baseline="0" dirty="0" smtClean="0"/>
              <a:t>     Colton – Encephalitis as a 1 </a:t>
            </a:r>
            <a:r>
              <a:rPr lang="en-US" baseline="0" dirty="0" err="1" smtClean="0"/>
              <a:t>yr</a:t>
            </a:r>
            <a:r>
              <a:rPr lang="en-US" baseline="0" dirty="0" smtClean="0"/>
              <a:t> old left him with some cognitive and physical challenges.  His left hand didn’t work quite right – so actually CONNECTING to his “book” was a challenge – Mom was in tears when after a significant struggle he succeeded.</a:t>
            </a:r>
          </a:p>
          <a:p>
            <a:r>
              <a:rPr lang="en-US" baseline="0" dirty="0" smtClean="0"/>
              <a:t>He was also having trouble with words “rolling out” of his brain. He would read it and then the next time the word came up – it had rolled out of his brain.  So I told him to build a better brain.</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16</a:t>
            </a:fld>
            <a:endParaRPr lang="en-US"/>
          </a:p>
        </p:txBody>
      </p:sp>
    </p:spTree>
    <p:extLst>
      <p:ext uri="{BB962C8B-B14F-4D97-AF65-F5344CB8AC3E}">
        <p14:creationId xmlns:p14="http://schemas.microsoft.com/office/powerpoint/2010/main" val="71653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2805" y="4326410"/>
            <a:ext cx="5486400" cy="3600450"/>
          </a:xfrm>
        </p:spPr>
        <p:txBody>
          <a:bodyPr/>
          <a:lstStyle/>
          <a:p>
            <a:r>
              <a:rPr lang="en-US" dirty="0" err="1" smtClean="0"/>
              <a:t>Jeanna</a:t>
            </a:r>
            <a:r>
              <a:rPr lang="en-US" dirty="0" smtClean="0"/>
              <a:t>, the MH I worked with doing</a:t>
            </a:r>
            <a:r>
              <a:rPr lang="en-US" baseline="0" dirty="0" smtClean="0"/>
              <a:t> a 4 week HPR research project with 1</a:t>
            </a:r>
            <a:r>
              <a:rPr lang="en-US" baseline="30000" dirty="0" smtClean="0"/>
              <a:t>st</a:t>
            </a:r>
            <a:r>
              <a:rPr lang="en-US" baseline="0" dirty="0" smtClean="0"/>
              <a:t>-5</a:t>
            </a:r>
            <a:r>
              <a:rPr lang="en-US" baseline="30000" dirty="0" smtClean="0"/>
              <a:t>th</a:t>
            </a:r>
            <a:r>
              <a:rPr lang="en-US" baseline="0" dirty="0" smtClean="0"/>
              <a:t> grade SPED kids in Wyoming a year ago made an astute observation: </a:t>
            </a:r>
          </a:p>
          <a:p>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he noticed the way the Special Ed kids responded to the horses and suddenly were able to read things that their teacher had been trying all year to teach them!! She realized that the horses were meeting their lower-level needs from Maslow’s hierarchy which amazingly then let them move up to reach for and fill  their cognitive needs of knowledge and understanding, curiosity, exploration, need for meaning and predictability.  When she first mentioned it a huge lightbulb went off in my head and took me back to my Ed Psych textbook section on motivation.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17</a:t>
            </a:fld>
            <a:endParaRPr lang="en-US"/>
          </a:p>
        </p:txBody>
      </p:sp>
    </p:spTree>
    <p:extLst>
      <p:ext uri="{BB962C8B-B14F-4D97-AF65-F5344CB8AC3E}">
        <p14:creationId xmlns:p14="http://schemas.microsoft.com/office/powerpoint/2010/main" val="263932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case of HPR, most of the struggling readers seem to be stuck trying to deal with their deficiency needs. We have begun to realize and observe that those deficiency needs are actually being met by the HORSES!  In the classroom and the other parts of life, those students feel concern about challenges at home and school where their physical and emotional safety may be threatened by bullying and academic struggle.  They don’t ‘fit in’ because of their disability or low school performance, so consequently, their self-esteem is often very low.  </a:t>
            </a:r>
          </a:p>
          <a:p>
            <a:r>
              <a:rPr lang="en-US" sz="1200" kern="1200" dirty="0" smtClean="0">
                <a:solidFill>
                  <a:schemeClr val="tx1"/>
                </a:solidFill>
                <a:effectLst/>
                <a:latin typeface="+mn-lt"/>
                <a:ea typeface="+mn-ea"/>
                <a:cs typeface="+mn-cs"/>
              </a:rPr>
              <a:t>In the arena however, the facilitators and especially the </a:t>
            </a:r>
            <a:r>
              <a:rPr lang="en-US" sz="1200" i="1" kern="1200" dirty="0" smtClean="0">
                <a:solidFill>
                  <a:schemeClr val="tx1"/>
                </a:solidFill>
                <a:effectLst/>
                <a:latin typeface="+mn-lt"/>
                <a:ea typeface="+mn-ea"/>
                <a:cs typeface="+mn-cs"/>
              </a:rPr>
              <a:t>horses</a:t>
            </a:r>
            <a:r>
              <a:rPr lang="en-US" sz="1200" kern="1200" dirty="0" smtClean="0">
                <a:solidFill>
                  <a:schemeClr val="tx1"/>
                </a:solidFill>
                <a:effectLst/>
                <a:latin typeface="+mn-lt"/>
                <a:ea typeface="+mn-ea"/>
                <a:cs typeface="+mn-cs"/>
              </a:rPr>
              <a:t> create a secure, safe place for students to work through and solve those challenges at their own pace and achieve success. The horses accept them for who they are and the entire process of working through challenges together builds their self-esteem.</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18</a:t>
            </a:fld>
            <a:endParaRPr lang="en-US"/>
          </a:p>
        </p:txBody>
      </p:sp>
    </p:spTree>
    <p:extLst>
      <p:ext uri="{BB962C8B-B14F-4D97-AF65-F5344CB8AC3E}">
        <p14:creationId xmlns:p14="http://schemas.microsoft.com/office/powerpoint/2010/main" val="2053649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their cognitive resources and energy are freed up to ALLOW them to learn the missing reading (or other academic) skills that make a huge difference in their school success. This growth finally allows them to read more fluently and experience the fun of reading and ultimately, success at school with greater acceptance by their peers. They are now free to become everything they are capable of becoming!</a:t>
            </a:r>
          </a:p>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19</a:t>
            </a:fld>
            <a:endParaRPr lang="en-US"/>
          </a:p>
        </p:txBody>
      </p:sp>
    </p:spTree>
    <p:extLst>
      <p:ext uri="{BB962C8B-B14F-4D97-AF65-F5344CB8AC3E}">
        <p14:creationId xmlns:p14="http://schemas.microsoft.com/office/powerpoint/2010/main" val="1038329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of key points:</a:t>
            </a:r>
          </a:p>
          <a:p>
            <a:r>
              <a:rPr lang="en-US" dirty="0" smtClean="0"/>
              <a:t>Choice</a:t>
            </a:r>
            <a:r>
              <a:rPr lang="en-US" baseline="0" dirty="0" smtClean="0"/>
              <a:t> is a huge motivator.  So what if the halter is on upside down?  Does it work? Is it OK to do it a different way?  What does that look like in school work?</a:t>
            </a:r>
          </a:p>
          <a:p>
            <a:r>
              <a:rPr lang="en-US" baseline="0" dirty="0" smtClean="0"/>
              <a:t>What do YOU want to write about??? Which word &amp; which meaning of that word do you want to use??  Where should it go in your story? What do YOU want to write about.</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20</a:t>
            </a:fld>
            <a:endParaRPr lang="en-US"/>
          </a:p>
        </p:txBody>
      </p:sp>
    </p:spTree>
    <p:extLst>
      <p:ext uri="{BB962C8B-B14F-4D97-AF65-F5344CB8AC3E}">
        <p14:creationId xmlns:p14="http://schemas.microsoft.com/office/powerpoint/2010/main" val="225361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students learn to solve problems if we jump in and do it for them???</a:t>
            </a:r>
          </a:p>
          <a:p>
            <a:r>
              <a:rPr lang="en-US" dirty="0" smtClean="0"/>
              <a:t>Is it easy to watch them struggle?  NO – but it is cruel NOT to allow them to learn from productive struggle!</a:t>
            </a:r>
          </a:p>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21</a:t>
            </a:fld>
            <a:endParaRPr lang="en-US"/>
          </a:p>
        </p:txBody>
      </p:sp>
    </p:spTree>
    <p:extLst>
      <p:ext uri="{BB962C8B-B14F-4D97-AF65-F5344CB8AC3E}">
        <p14:creationId xmlns:p14="http://schemas.microsoft.com/office/powerpoint/2010/main" val="35455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3</a:t>
            </a:fld>
            <a:endParaRPr lang="en-US"/>
          </a:p>
        </p:txBody>
      </p:sp>
    </p:spTree>
    <p:extLst>
      <p:ext uri="{BB962C8B-B14F-4D97-AF65-F5344CB8AC3E}">
        <p14:creationId xmlns:p14="http://schemas.microsoft.com/office/powerpoint/2010/main" val="1982657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few other “options”</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22</a:t>
            </a:fld>
            <a:endParaRPr lang="en-US"/>
          </a:p>
        </p:txBody>
      </p:sp>
    </p:spTree>
    <p:extLst>
      <p:ext uri="{BB962C8B-B14F-4D97-AF65-F5344CB8AC3E}">
        <p14:creationId xmlns:p14="http://schemas.microsoft.com/office/powerpoint/2010/main" val="2867131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23</a:t>
            </a:fld>
            <a:endParaRPr lang="en-US"/>
          </a:p>
        </p:txBody>
      </p:sp>
    </p:spTree>
    <p:extLst>
      <p:ext uri="{BB962C8B-B14F-4D97-AF65-F5344CB8AC3E}">
        <p14:creationId xmlns:p14="http://schemas.microsoft.com/office/powerpoint/2010/main" val="92838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24</a:t>
            </a:fld>
            <a:endParaRPr lang="en-US"/>
          </a:p>
        </p:txBody>
      </p:sp>
    </p:spTree>
    <p:extLst>
      <p:ext uri="{BB962C8B-B14F-4D97-AF65-F5344CB8AC3E}">
        <p14:creationId xmlns:p14="http://schemas.microsoft.com/office/powerpoint/2010/main" val="771370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25</a:t>
            </a:fld>
            <a:endParaRPr lang="en-US"/>
          </a:p>
        </p:txBody>
      </p:sp>
    </p:spTree>
    <p:extLst>
      <p:ext uri="{BB962C8B-B14F-4D97-AF65-F5344CB8AC3E}">
        <p14:creationId xmlns:p14="http://schemas.microsoft.com/office/powerpoint/2010/main" val="4033324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893B0CF2-7F87-4E02-A248-870047730F99}" type="slidenum">
              <a:rPr lang="en-US" smtClean="0"/>
              <a:t>26</a:t>
            </a:fld>
            <a:endParaRPr lang="en-US"/>
          </a:p>
        </p:txBody>
      </p:sp>
    </p:spTree>
    <p:extLst>
      <p:ext uri="{BB962C8B-B14F-4D97-AF65-F5344CB8AC3E}">
        <p14:creationId xmlns:p14="http://schemas.microsoft.com/office/powerpoint/2010/main" val="318762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27</a:t>
            </a:fld>
            <a:endParaRPr lang="en-US"/>
          </a:p>
        </p:txBody>
      </p:sp>
    </p:spTree>
    <p:extLst>
      <p:ext uri="{BB962C8B-B14F-4D97-AF65-F5344CB8AC3E}">
        <p14:creationId xmlns:p14="http://schemas.microsoft.com/office/powerpoint/2010/main" val="3983854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28</a:t>
            </a:fld>
            <a:endParaRPr lang="en-US"/>
          </a:p>
        </p:txBody>
      </p:sp>
    </p:spTree>
    <p:extLst>
      <p:ext uri="{BB962C8B-B14F-4D97-AF65-F5344CB8AC3E}">
        <p14:creationId xmlns:p14="http://schemas.microsoft.com/office/powerpoint/2010/main" val="114712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D0BAB6-1C73-D349-9F64-7F8E9A73302A}" type="slidenum">
              <a:rPr lang="en-US" smtClean="0"/>
              <a:t>30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2245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31</a:t>
            </a:fld>
            <a:endParaRPr lang="en-US"/>
          </a:p>
        </p:txBody>
      </p:sp>
    </p:spTree>
    <p:extLst>
      <p:ext uri="{BB962C8B-B14F-4D97-AF65-F5344CB8AC3E}">
        <p14:creationId xmlns:p14="http://schemas.microsoft.com/office/powerpoint/2010/main" val="1031809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already be aware of Equine Assisted Therapy such as Therapeutic Riding programs or </a:t>
            </a:r>
            <a:r>
              <a:rPr lang="en-US" dirty="0" err="1"/>
              <a:t>Hippotherapy</a:t>
            </a:r>
            <a:r>
              <a:rPr lang="en-US" dirty="0"/>
              <a:t> – I do have people from PATH (Prof. Assoc. of Therapeutic Riding) who take my online course to overlay HPR on their programs --  But today, that’s not what I’m talking about. Today I’ll be sharing EAGALA Model HPR in which ALL activities with the horses are done ON THE GROUND, and WITH a Mental Health Professional.  </a:t>
            </a:r>
          </a:p>
          <a:p>
            <a:r>
              <a:rPr lang="en-US" dirty="0"/>
              <a:t> </a:t>
            </a:r>
          </a:p>
          <a:p>
            <a:r>
              <a:rPr lang="en-US" dirty="0"/>
              <a:t>   EAGALA Model HPR seamlessly INTEGRATES SOCIAL EMOTIONAL LEARNING with ACADEMICS. EAGALA Model Equine Assisted Learning (www.eagala.org) helps students see and experience reading with their entire mind, body and emotions by creating metaphors for the skills involved in reading.  Horses become the reading material or book students need to connect with. In a Horse-Powered Reading session reading problems are made visible by    labeling obstacles that get in the way of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From </a:t>
            </a:r>
            <a:r>
              <a:rPr lang="en-US" sz="1400" b="1" u="sng" kern="1200" dirty="0" smtClean="0">
                <a:solidFill>
                  <a:schemeClr val="tx1"/>
                </a:solidFill>
                <a:effectLst/>
                <a:latin typeface="+mn-lt"/>
                <a:ea typeface="+mn-ea"/>
                <a:cs typeface="+mn-cs"/>
              </a:rPr>
              <a:t>The Power of Moments </a:t>
            </a:r>
            <a:r>
              <a:rPr lang="en-US" sz="1400" kern="1200" dirty="0" smtClean="0">
                <a:solidFill>
                  <a:schemeClr val="tx1"/>
                </a:solidFill>
                <a:effectLst/>
                <a:latin typeface="+mn-lt"/>
                <a:ea typeface="+mn-ea"/>
                <a:cs typeface="+mn-cs"/>
              </a:rPr>
              <a:t>by Chip &amp; Dan Heath: “Let’s have people </a:t>
            </a:r>
            <a:r>
              <a:rPr lang="en-US" sz="1400" b="1" kern="1200" dirty="0" smtClean="0">
                <a:solidFill>
                  <a:schemeClr val="tx1"/>
                </a:solidFill>
                <a:effectLst/>
                <a:latin typeface="+mn-lt"/>
                <a:ea typeface="+mn-ea"/>
                <a:cs typeface="+mn-cs"/>
              </a:rPr>
              <a:t>DO</a:t>
            </a:r>
            <a:r>
              <a:rPr lang="en-US" sz="1400" b="0" kern="1200" dirty="0" smtClean="0">
                <a:solidFill>
                  <a:schemeClr val="tx1"/>
                </a:solidFill>
                <a:effectLst/>
                <a:latin typeface="+mn-lt"/>
                <a:ea typeface="+mn-ea"/>
                <a:cs typeface="+mn-cs"/>
              </a:rPr>
              <a:t> something active and immersive. </a:t>
            </a:r>
            <a:r>
              <a:rPr lang="en-US" sz="1400" b="1" kern="1200" dirty="0" smtClean="0">
                <a:solidFill>
                  <a:schemeClr val="tx1"/>
                </a:solidFill>
                <a:effectLst/>
                <a:latin typeface="+mn-lt"/>
                <a:ea typeface="+mn-ea"/>
                <a:cs typeface="+mn-cs"/>
              </a:rPr>
              <a:t>THAT’S </a:t>
            </a:r>
            <a:r>
              <a:rPr lang="en-US" sz="1400" b="0" kern="1200" dirty="0" smtClean="0">
                <a:solidFill>
                  <a:schemeClr val="tx1"/>
                </a:solidFill>
                <a:effectLst/>
                <a:latin typeface="+mn-lt"/>
                <a:ea typeface="+mn-ea"/>
                <a:cs typeface="+mn-cs"/>
              </a:rPr>
              <a:t>going</a:t>
            </a:r>
            <a:r>
              <a:rPr lang="en-US" sz="1400" b="0" kern="1200" baseline="0" dirty="0" smtClean="0">
                <a:solidFill>
                  <a:schemeClr val="tx1"/>
                </a:solidFill>
                <a:effectLst/>
                <a:latin typeface="+mn-lt"/>
                <a:ea typeface="+mn-ea"/>
                <a:cs typeface="+mn-cs"/>
              </a:rPr>
              <a:t> to generate more of an emotional response so they will </a:t>
            </a:r>
            <a:r>
              <a:rPr lang="en-US" sz="1400" b="1" kern="1200" baseline="0" dirty="0" smtClean="0">
                <a:solidFill>
                  <a:schemeClr val="tx1"/>
                </a:solidFill>
                <a:effectLst/>
                <a:latin typeface="+mn-lt"/>
                <a:ea typeface="+mn-ea"/>
                <a:cs typeface="+mn-cs"/>
              </a:rPr>
              <a:t>FEEL </a:t>
            </a:r>
            <a:r>
              <a:rPr lang="en-US" sz="1400" b="0" kern="1200" baseline="0" dirty="0" smtClean="0">
                <a:solidFill>
                  <a:schemeClr val="tx1"/>
                </a:solidFill>
                <a:effectLst/>
                <a:latin typeface="+mn-lt"/>
                <a:ea typeface="+mn-ea"/>
                <a:cs typeface="+mn-cs"/>
              </a:rPr>
              <a:t>something. </a:t>
            </a:r>
            <a:r>
              <a:rPr lang="en-US" sz="1400" b="1" kern="1200" baseline="0" dirty="0" smtClean="0">
                <a:solidFill>
                  <a:schemeClr val="tx1"/>
                </a:solidFill>
                <a:effectLst/>
                <a:latin typeface="+mn-lt"/>
                <a:ea typeface="+mn-ea"/>
                <a:cs typeface="+mn-cs"/>
              </a:rPr>
              <a:t>THEN </a:t>
            </a:r>
            <a:r>
              <a:rPr lang="en-US" sz="1400" b="0" kern="1200" baseline="0" dirty="0" smtClean="0">
                <a:solidFill>
                  <a:schemeClr val="tx1"/>
                </a:solidFill>
                <a:effectLst/>
                <a:latin typeface="+mn-lt"/>
                <a:ea typeface="+mn-ea"/>
                <a:cs typeface="+mn-cs"/>
              </a:rPr>
              <a:t>they can </a:t>
            </a:r>
            <a:r>
              <a:rPr lang="en-US" sz="1400" b="1" kern="1200" baseline="0" dirty="0" smtClean="0">
                <a:solidFill>
                  <a:schemeClr val="tx1"/>
                </a:solidFill>
                <a:effectLst/>
                <a:latin typeface="+mn-lt"/>
                <a:ea typeface="+mn-ea"/>
                <a:cs typeface="+mn-cs"/>
              </a:rPr>
              <a:t>THINK </a:t>
            </a:r>
            <a:r>
              <a:rPr lang="en-US" sz="1400" b="0" kern="1200" baseline="0" dirty="0" smtClean="0">
                <a:solidFill>
                  <a:schemeClr val="tx1"/>
                </a:solidFill>
                <a:effectLst/>
                <a:latin typeface="+mn-lt"/>
                <a:ea typeface="+mn-ea"/>
                <a:cs typeface="+mn-cs"/>
              </a:rPr>
              <a:t>about what they’ve learned.</a:t>
            </a:r>
            <a:endParaRPr lang="en-US" sz="1400" kern="1200" dirty="0" smtClean="0">
              <a:solidFill>
                <a:schemeClr val="tx1"/>
              </a:solidFill>
              <a:effectLst/>
              <a:latin typeface="+mn-lt"/>
              <a:ea typeface="+mn-ea"/>
              <a:cs typeface="+mn-cs"/>
            </a:endParaRPr>
          </a:p>
          <a:p>
            <a:endParaRPr lang="en-US" sz="1050" dirty="0"/>
          </a:p>
        </p:txBody>
      </p:sp>
      <p:sp>
        <p:nvSpPr>
          <p:cNvPr id="4" name="Slide Number Placeholder 3"/>
          <p:cNvSpPr>
            <a:spLocks noGrp="1"/>
          </p:cNvSpPr>
          <p:nvPr>
            <p:ph type="sldNum" sz="quarter" idx="10"/>
          </p:nvPr>
        </p:nvSpPr>
        <p:spPr/>
        <p:txBody>
          <a:bodyPr/>
          <a:lstStyle/>
          <a:p>
            <a:fld id="{893B0CF2-7F87-4E02-A248-870047730F99}" type="slidenum">
              <a:rPr lang="en-US" smtClean="0"/>
              <a:t>4</a:t>
            </a:fld>
            <a:endParaRPr lang="en-US"/>
          </a:p>
        </p:txBody>
      </p:sp>
    </p:spTree>
    <p:extLst>
      <p:ext uri="{BB962C8B-B14F-4D97-AF65-F5344CB8AC3E}">
        <p14:creationId xmlns:p14="http://schemas.microsoft.com/office/powerpoint/2010/main" val="191338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735" y="4400550"/>
            <a:ext cx="5486400" cy="3600450"/>
          </a:xfrm>
        </p:spPr>
        <p:txBody>
          <a:bodyPr/>
          <a:lstStyle/>
          <a:p>
            <a:r>
              <a:rPr lang="en-US" dirty="0" smtClean="0"/>
              <a:t>Like</a:t>
            </a:r>
            <a:r>
              <a:rPr lang="en-US" baseline="0" dirty="0" smtClean="0"/>
              <a:t> a </a:t>
            </a:r>
            <a:r>
              <a:rPr lang="en-US" dirty="0" smtClean="0"/>
              <a:t>TIME RELEASED</a:t>
            </a:r>
            <a:r>
              <a:rPr lang="en-US" baseline="0" dirty="0" smtClean="0"/>
              <a:t> CAPSULE</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5</a:t>
            </a:fld>
            <a:endParaRPr lang="en-US"/>
          </a:p>
        </p:txBody>
      </p:sp>
    </p:spTree>
    <p:extLst>
      <p:ext uri="{BB962C8B-B14F-4D97-AF65-F5344CB8AC3E}">
        <p14:creationId xmlns:p14="http://schemas.microsoft.com/office/powerpoint/2010/main" val="422853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the National Reading Panel – 5 Key skill areas</a:t>
            </a:r>
          </a:p>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7</a:t>
            </a:fld>
            <a:endParaRPr lang="en-US"/>
          </a:p>
        </p:txBody>
      </p:sp>
    </p:spTree>
    <p:extLst>
      <p:ext uri="{BB962C8B-B14F-4D97-AF65-F5344CB8AC3E}">
        <p14:creationId xmlns:p14="http://schemas.microsoft.com/office/powerpoint/2010/main" val="314616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a:prstGeom prst="rect">
            <a:avLst/>
          </a:prstGeom>
        </p:spPr>
      </p:sp>
      <p:sp>
        <p:nvSpPr>
          <p:cNvPr id="3" name="Notes Placeholder 2"/>
          <p:cNvSpPr>
            <a:spLocks noGrp="1"/>
          </p:cNvSpPr>
          <p:nvPr>
            <p:ph type="body" idx="1"/>
          </p:nvPr>
        </p:nvSpPr>
        <p:spPr/>
        <p:txBody>
          <a:bodyPr/>
          <a:lstStyle/>
          <a:p>
            <a:r>
              <a:rPr lang="en-US" baseline="0" dirty="0" smtClean="0"/>
              <a:t>Biggest</a:t>
            </a:r>
            <a:r>
              <a:rPr lang="en-US" dirty="0" smtClean="0"/>
              <a:t> Bang for your Buck!</a:t>
            </a:r>
          </a:p>
          <a:p>
            <a:endParaRPr lang="en-US" baseline="0" dirty="0" smtClean="0"/>
          </a:p>
        </p:txBody>
      </p:sp>
      <p:sp>
        <p:nvSpPr>
          <p:cNvPr id="4" name="Slide Number Placeholder 3"/>
          <p:cNvSpPr>
            <a:spLocks noGrp="1"/>
          </p:cNvSpPr>
          <p:nvPr>
            <p:ph type="sldNum" sz="quarter" idx="10"/>
          </p:nvPr>
        </p:nvSpPr>
        <p:spPr/>
        <p:txBody>
          <a:bodyPr/>
          <a:lstStyle/>
          <a:p>
            <a:fld id="{86BEA5FE-F5DB-4904-BF13-4948E2E4F069}" type="slidenum">
              <a:rPr lang="en-US" smtClean="0"/>
              <a:t>8</a:t>
            </a:fld>
            <a:endParaRPr lang="en-US"/>
          </a:p>
        </p:txBody>
      </p:sp>
    </p:spTree>
    <p:extLst>
      <p:ext uri="{BB962C8B-B14F-4D97-AF65-F5344CB8AC3E}">
        <p14:creationId xmlns:p14="http://schemas.microsoft.com/office/powerpoint/2010/main" val="293622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smtClean="0"/>
              <a:t>    </a:t>
            </a:r>
            <a:r>
              <a:rPr lang="en-US" sz="1200" kern="1200" dirty="0" smtClean="0">
                <a:solidFill>
                  <a:schemeClr val="tx1"/>
                </a:solidFill>
                <a:effectLst/>
                <a:latin typeface="+mn-lt"/>
                <a:ea typeface="+mn-ea"/>
                <a:cs typeface="+mn-cs"/>
              </a:rPr>
              <a:t>Horses can influence people in very powerful ways.  Accomplishing a task with the horse, in spite of fears, creates confidence and provides wonderful metaphors for dealing with other challenging situations like those faced by struggling readers at school. </a:t>
            </a:r>
          </a:p>
          <a:p>
            <a:r>
              <a:rPr lang="en-US" dirty="0"/>
              <a:t> </a:t>
            </a:r>
            <a:r>
              <a:rPr lang="en-US" dirty="0" smtClean="0"/>
              <a:t>    </a:t>
            </a:r>
            <a:r>
              <a:rPr lang="en-US" sz="1200" kern="1200" dirty="0" smtClean="0">
                <a:solidFill>
                  <a:schemeClr val="tx1"/>
                </a:solidFill>
                <a:effectLst/>
                <a:latin typeface="+mn-lt"/>
                <a:ea typeface="+mn-ea"/>
                <a:cs typeface="+mn-cs"/>
              </a:rPr>
              <a:t>So often, it’s not really about the reading skill, but about the social emotional </a:t>
            </a:r>
            <a:r>
              <a:rPr lang="en-US" i="1" dirty="0" smtClean="0"/>
              <a:t>JUNK</a:t>
            </a:r>
            <a:r>
              <a:rPr lang="en-US" dirty="0" smtClean="0"/>
              <a:t> that is blocking student learning.  Sometimes home/family, sometimes school, sometimes simply different ways of learning.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With HPR, students experience reading with their entire mind and body and emotions as they creating metaphors with the horses and activities for the skills they struggle with in reading. </a:t>
            </a:r>
          </a:p>
          <a:p>
            <a:r>
              <a:rPr lang="en-US" sz="1200" kern="1200" dirty="0" smtClean="0">
                <a:solidFill>
                  <a:schemeClr val="tx1"/>
                </a:solidFill>
                <a:effectLst/>
                <a:latin typeface="+mn-lt"/>
                <a:ea typeface="+mn-ea"/>
                <a:cs typeface="+mn-cs"/>
              </a:rPr>
              <a:t>   Horse Powered Reading not only teaches reading skills, but perhaps even move important: it enhances </a:t>
            </a:r>
            <a:r>
              <a:rPr lang="en-US" sz="1200" b="1" i="1" kern="1200" dirty="0" smtClean="0">
                <a:solidFill>
                  <a:schemeClr val="tx1"/>
                </a:solidFill>
                <a:effectLst/>
                <a:latin typeface="+mn-lt"/>
                <a:ea typeface="+mn-ea"/>
                <a:cs typeface="+mn-cs"/>
              </a:rPr>
              <a:t>Motivation</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Self Efficacy</a:t>
            </a:r>
            <a:r>
              <a:rPr lang="en-US" sz="1200" b="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self confidence,</a:t>
            </a:r>
            <a:r>
              <a:rPr lang="en-US" sz="1200" kern="1200" baseline="0" dirty="0" smtClean="0">
                <a:solidFill>
                  <a:schemeClr val="tx1"/>
                </a:solidFill>
                <a:effectLst/>
                <a:latin typeface="+mn-lt"/>
                <a:ea typeface="+mn-ea"/>
                <a:cs typeface="+mn-cs"/>
              </a:rPr>
              <a:t> and </a:t>
            </a:r>
            <a:r>
              <a:rPr lang="en-US" sz="1200" b="1" i="1" kern="1200" baseline="0" dirty="0" smtClean="0">
                <a:solidFill>
                  <a:schemeClr val="tx1"/>
                </a:solidFill>
                <a:effectLst/>
                <a:latin typeface="+mn-lt"/>
                <a:ea typeface="+mn-ea"/>
                <a:cs typeface="+mn-cs"/>
              </a:rPr>
              <a:t>Persistence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3B0CF2-7F87-4E02-A248-870047730F99}" type="slidenum">
              <a:rPr lang="en-US" smtClean="0"/>
              <a:t>9</a:t>
            </a:fld>
            <a:endParaRPr lang="en-US"/>
          </a:p>
        </p:txBody>
      </p:sp>
    </p:spTree>
    <p:extLst>
      <p:ext uri="{BB962C8B-B14F-4D97-AF65-F5344CB8AC3E}">
        <p14:creationId xmlns:p14="http://schemas.microsoft.com/office/powerpoint/2010/main" val="69592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95800"/>
            <a:ext cx="5295900" cy="3505200"/>
          </a:xfrm>
        </p:spPr>
        <p:txBody>
          <a:bodyPr/>
          <a:lstStyle/>
          <a:p>
            <a:r>
              <a:rPr lang="en-US" dirty="0" smtClean="0"/>
              <a:t>EAGALA is Equine Assisted Growth and Learning Association. HPR builds on the four key standards of the </a:t>
            </a:r>
            <a:r>
              <a:rPr lang="en-US" dirty="0"/>
              <a:t>EAGALA </a:t>
            </a:r>
            <a:r>
              <a:rPr lang="en-US" dirty="0" smtClean="0"/>
              <a:t>model:</a:t>
            </a:r>
          </a:p>
          <a:p>
            <a:r>
              <a:rPr lang="en-US" dirty="0" smtClean="0"/>
              <a:t>Two things to take special note of</a:t>
            </a:r>
          </a:p>
          <a:p>
            <a:r>
              <a:rPr lang="en-US" dirty="0"/>
              <a:t> </a:t>
            </a:r>
            <a:r>
              <a:rPr lang="en-US" dirty="0" smtClean="0"/>
              <a:t>  1) the team includes a Mental Health Professional</a:t>
            </a:r>
          </a:p>
          <a:p>
            <a:r>
              <a:rPr lang="en-US" dirty="0"/>
              <a:t> </a:t>
            </a:r>
            <a:r>
              <a:rPr lang="en-US" dirty="0" smtClean="0"/>
              <a:t>  2) All work is done on the ground – THERE IS NO RIDING!</a:t>
            </a:r>
          </a:p>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10</a:t>
            </a:fld>
            <a:endParaRPr lang="en-US"/>
          </a:p>
        </p:txBody>
      </p:sp>
    </p:spTree>
    <p:extLst>
      <p:ext uri="{BB962C8B-B14F-4D97-AF65-F5344CB8AC3E}">
        <p14:creationId xmlns:p14="http://schemas.microsoft.com/office/powerpoint/2010/main" val="11696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HPR combines reading strategies that are RESEARCH Based with </a:t>
            </a:r>
            <a:r>
              <a:rPr lang="en-US" dirty="0" err="1" smtClean="0"/>
              <a:t>Eagala</a:t>
            </a:r>
            <a:r>
              <a:rPr lang="en-US" dirty="0" smtClean="0"/>
              <a:t> model activities. Yes, you can teach reading using adaptations of many of the activities, but it is the HORSES that provide the real power boost to launch student motivation, self-efficacy, and persistence!</a:t>
            </a:r>
          </a:p>
          <a:p>
            <a:r>
              <a:rPr lang="en-US" dirty="0" smtClean="0"/>
              <a:t>Given more time, I could go into the specific research base and whys and </a:t>
            </a:r>
            <a:r>
              <a:rPr lang="en-US" dirty="0" err="1" smtClean="0"/>
              <a:t>hows</a:t>
            </a:r>
            <a:r>
              <a:rPr lang="en-US" dirty="0" smtClean="0"/>
              <a:t> of Motivation, Self-efficacy, and persistence, but suffice it to say, the research backs up all that the horses are doing to teach SEL</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11</a:t>
            </a:fld>
            <a:endParaRPr lang="en-US"/>
          </a:p>
        </p:txBody>
      </p:sp>
    </p:spTree>
    <p:extLst>
      <p:ext uri="{BB962C8B-B14F-4D97-AF65-F5344CB8AC3E}">
        <p14:creationId xmlns:p14="http://schemas.microsoft.com/office/powerpoint/2010/main" val="403438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30" name="Date Placeholder 29"/>
          <p:cNvSpPr>
            <a:spLocks noGrp="1"/>
          </p:cNvSpPr>
          <p:nvPr>
            <p:ph type="dt" sz="half" idx="10"/>
          </p:nvPr>
        </p:nvSpPr>
        <p:spPr/>
        <p:txBody>
          <a:bodyPr/>
          <a:lstStyle/>
          <a:p>
            <a:fld id="{021A1D30-C0A0-4124-A783-34D9F15FA0FE}" type="datetime1">
              <a:rPr lang="en-US" smtClean="0"/>
              <a:t>1/21/2018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cxnSp>
        <p:nvCxnSpPr>
          <p:cNvPr id="5" name="Straight Connector 4"/>
          <p:cNvCxnSpPr/>
          <p:nvPr/>
        </p:nvCxnSpPr>
        <p:spPr>
          <a:xfrm flipV="1">
            <a:off x="2286" y="5937956"/>
            <a:ext cx="6181" cy="564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0" y="6208894"/>
            <a:ext cx="9144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userDrawn="1"/>
        </p:nvCxnSpPr>
        <p:spPr>
          <a:xfrm flipV="1">
            <a:off x="2286" y="5937956"/>
            <a:ext cx="618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2D5871-AB0F-4B3D-8861-97E78CB7B47E}" type="datetime1">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418406-4C3F-4F3E-80BD-A22568EA37EB}" type="datetime1">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F28077-7188-48C5-8679-2287FAC952E9}" type="datetime1">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DCB740-6776-4EE9-99FD-96D592FA5A23}" type="datetime1">
              <a:rPr lang="en-US" smtClean="0"/>
              <a:t>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F6BD99-6FFD-46C5-B5E2-43A34BDA2566}" type="datetime1">
              <a:rPr lang="en-US" smtClean="0"/>
              <a:t>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2"/>
          </p:nvPr>
        </p:nvSpPr>
        <p:spPr>
          <a:xfrm>
            <a:off x="4648200" y="1920085"/>
            <a:ext cx="4038600" cy="443484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022678E-214C-4CF8-97C7-95015FB02960}" type="datetime1">
              <a:rPr lang="en-US" smtClean="0"/>
              <a:t>1/21/2018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
        <p:nvSpPr>
          <p:cNvPr id="6" name="Content Placeholder 5"/>
          <p:cNvSpPr>
            <a:spLocks noGrp="1"/>
          </p:cNvSpPr>
          <p:nvPr>
            <p:ph sz="quarter" idx="4"/>
          </p:nvPr>
        </p:nvSpPr>
        <p:spPr>
          <a:xfrm>
            <a:off x="4645026" y="2514600"/>
            <a:ext cx="4041775"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4645026" y="1859759"/>
            <a:ext cx="4041775" cy="654843"/>
          </a:xfrm>
        </p:spPr>
        <p:txBody>
          <a:bodyPr lIns="45720" tIns="0" rIns="45720" bIns="0" anchor="ctr"/>
          <a:lstStyle>
            <a:lvl1pPr marL="0" indent="0">
              <a:buNone/>
              <a:defRPr sz="1800" b="1" cap="none" baseline="0">
                <a:solidFill>
                  <a:schemeClr val="tx1"/>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1800" b="1" cap="none" baseline="0">
                <a:solidFill>
                  <a:schemeClr val="tx1"/>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55660E0-FA77-4473-A859-74127B089143}" type="datetime1">
              <a:rPr lang="en-US" smtClean="0"/>
              <a:t>1/21/2018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1/21/2018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5197C5C-1CD1-417D-A89C-14747F5222C7}" type="datetime1">
              <a:rPr lang="en-US" smtClean="0"/>
              <a:t>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100"/>
            </a:lvl1pPr>
            <a:lvl2pPr>
              <a:defRPr sz="1950"/>
            </a:lvl2pPr>
            <a:lvl3pPr>
              <a:defRPr sz="1800"/>
            </a:lvl3pPr>
            <a:lvl4pPr>
              <a:defRPr sz="150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195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5" name="Date Placeholder 4"/>
          <p:cNvSpPr>
            <a:spLocks noGrp="1"/>
          </p:cNvSpPr>
          <p:nvPr>
            <p:ph type="dt" sz="half" idx="10"/>
          </p:nvPr>
        </p:nvSpPr>
        <p:spPr/>
        <p:txBody>
          <a:bodyPr/>
          <a:lstStyle/>
          <a:p>
            <a:fld id="{1359EFBB-CFA1-4AA8-9123-F0B52DBD84FE}" type="datetime1">
              <a:rPr lang="en-US" smtClean="0"/>
              <a:t>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2"/>
            <a:ext cx="609600" cy="365125"/>
          </a:xfrm>
        </p:spPr>
        <p:txBody>
          <a:bodyPr/>
          <a:lstStyle/>
          <a:p>
            <a:fld id="{401CF334-2D5C-4859-84A6-CA7E6E43FAEB}" type="slidenum">
              <a:rPr lang="en-US" smtClean="0"/>
              <a:t>‹#›</a:t>
            </a:fld>
            <a:endParaRPr lang="en-US"/>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pPr marL="0" algn="l" rtl="0" eaLnBrk="1" latinLnBrk="0" hangingPunct="1"/>
            <a:endParaRPr kumimoji="0" lang="en-US" sz="1350">
              <a:solidFill>
                <a:schemeClr val="tx1"/>
              </a:solidFill>
              <a:latin typeface="+mn-lt"/>
              <a:ea typeface="+mn-ea"/>
              <a:cs typeface="+mn-cs"/>
            </a:endParaRPr>
          </a:p>
        </p:txBody>
      </p:sp>
      <p:sp>
        <p:nvSpPr>
          <p:cNvPr id="11" name="Freeform 10"/>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pPr marL="0" algn="l" rtl="0" eaLnBrk="1" latinLnBrk="0" hangingPunct="1"/>
            <a:endParaRPr kumimoji="0" lang="en-US" sz="1350">
              <a:solidFill>
                <a:schemeClr val="tx1"/>
              </a:solidFill>
              <a:latin typeface="+mn-lt"/>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24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188"/>
              </a:spcBef>
              <a:buFontTx/>
              <a:buNone/>
              <a:defRPr sz="975"/>
            </a:lvl1pPr>
            <a:lvl2pPr>
              <a:defRPr sz="900"/>
            </a:lvl2pPr>
            <a:lvl3pPr>
              <a:defRPr sz="750"/>
            </a:lvl3pPr>
            <a:lvl4pPr>
              <a:defRPr sz="675"/>
            </a:lvl4pPr>
            <a:lvl5pPr>
              <a:defRPr sz="675"/>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1500" b="1">
                <a:solidFill>
                  <a:schemeClr val="tx2"/>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1771" y="-7144"/>
            <a:ext cx="9180548"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35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35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35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350"/>
                </a:p>
              </p:txBody>
            </p:sp>
          </p:grpSp>
        </p:grpSp>
      </p:gr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900">
                <a:solidFill>
                  <a:schemeClr val="tx1"/>
                </a:solidFill>
              </a:defRPr>
            </a:lvl1pPr>
          </a:lstStyle>
          <a:p>
            <a:fld id="{61146459-E3C3-4969-9224-5ED50B492D17}" type="datetime1">
              <a:rPr lang="en-US" smtClean="0"/>
              <a:t>1/21/2018</a:t>
            </a:fld>
            <a:endParaRPr lang="en-US"/>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900">
                <a:solidFill>
                  <a:schemeClr val="tx1"/>
                </a:solidFill>
              </a:defRPr>
            </a:lvl1pPr>
          </a:lstStyle>
          <a:p>
            <a:endParaRPr lang="en-US"/>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900">
                <a:solidFill>
                  <a:schemeClr val="tx1"/>
                </a:solidFill>
              </a:defRPr>
            </a:lvl1pPr>
          </a:lstStyle>
          <a:p>
            <a:fld id="{401CF334-2D5C-4859-84A6-CA7E6E43FAEB}" type="slidenum">
              <a:rPr lang="en-US" smtClean="0"/>
              <a:pPr/>
              <a:t>‹#›</a:t>
            </a:fld>
            <a:endParaRPr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3750" b="0" kern="1200">
          <a:ln>
            <a:noFill/>
          </a:ln>
          <a:solidFill>
            <a:schemeClr val="tx2"/>
          </a:solidFill>
          <a:effectLst/>
          <a:latin typeface="+mj-lt"/>
          <a:ea typeface="+mj-ea"/>
          <a:cs typeface="+mj-cs"/>
        </a:defRPr>
      </a:lvl1pPr>
    </p:titleStyle>
    <p:bodyStyle>
      <a:lvl1pPr marL="205740" indent="-205740" algn="l" rtl="0" eaLnBrk="1" latinLnBrk="0" hangingPunct="1">
        <a:spcBef>
          <a:spcPct val="20000"/>
        </a:spcBef>
        <a:buClr>
          <a:schemeClr val="accent3"/>
        </a:buClr>
        <a:buSzPct val="95000"/>
        <a:buFont typeface="Wingdings 2"/>
        <a:buChar char=""/>
        <a:defRPr kumimoji="0" sz="1950" kern="1200">
          <a:solidFill>
            <a:schemeClr val="tx1"/>
          </a:solidFill>
          <a:latin typeface="+mn-lt"/>
          <a:ea typeface="+mn-ea"/>
          <a:cs typeface="+mn-cs"/>
        </a:defRPr>
      </a:lvl1pPr>
      <a:lvl2pPr marL="480060" indent="-185166" algn="l" rtl="0" eaLnBrk="1" latinLnBrk="0" hangingPunct="1">
        <a:spcBef>
          <a:spcPct val="20000"/>
        </a:spcBef>
        <a:buClr>
          <a:schemeClr val="accent1"/>
        </a:buClr>
        <a:buSzPct val="85000"/>
        <a:buFont typeface="Wingdings 2"/>
        <a:buChar char=""/>
        <a:defRPr kumimoji="0" sz="1800" kern="1200">
          <a:solidFill>
            <a:schemeClr val="tx1"/>
          </a:solidFill>
          <a:latin typeface="+mn-lt"/>
          <a:ea typeface="+mn-ea"/>
          <a:cs typeface="+mn-cs"/>
        </a:defRPr>
      </a:lvl2pPr>
      <a:lvl3pPr marL="685800" indent="-185166" algn="l" rtl="0" eaLnBrk="1" latinLnBrk="0" hangingPunct="1">
        <a:spcBef>
          <a:spcPct val="20000"/>
        </a:spcBef>
        <a:buClr>
          <a:schemeClr val="accent2"/>
        </a:buClr>
        <a:buSzPct val="70000"/>
        <a:buFont typeface="Wingdings 2"/>
        <a:buChar char=""/>
        <a:defRPr kumimoji="0" sz="1575" kern="1200">
          <a:solidFill>
            <a:schemeClr val="tx1"/>
          </a:solidFill>
          <a:latin typeface="+mn-lt"/>
          <a:ea typeface="+mn-ea"/>
          <a:cs typeface="+mn-cs"/>
        </a:defRPr>
      </a:lvl3pPr>
      <a:lvl4pPr marL="891540" indent="-157734" algn="l" rtl="0" eaLnBrk="1" latinLnBrk="0" hangingPunct="1">
        <a:spcBef>
          <a:spcPct val="20000"/>
        </a:spcBef>
        <a:buClr>
          <a:schemeClr val="accent3"/>
        </a:buClr>
        <a:buSzPct val="65000"/>
        <a:buFont typeface="Wingdings 2"/>
        <a:buChar char=""/>
        <a:defRPr kumimoji="0" sz="1500" kern="1200">
          <a:solidFill>
            <a:schemeClr val="tx1"/>
          </a:solidFill>
          <a:latin typeface="+mn-lt"/>
          <a:ea typeface="+mn-ea"/>
          <a:cs typeface="+mn-cs"/>
        </a:defRPr>
      </a:lvl4pPr>
      <a:lvl5pPr marL="1097280" indent="-157734" algn="l" rtl="0" eaLnBrk="1" latinLnBrk="0" hangingPunct="1">
        <a:spcBef>
          <a:spcPct val="20000"/>
        </a:spcBef>
        <a:buClr>
          <a:schemeClr val="accent4"/>
        </a:buClr>
        <a:buSzPct val="65000"/>
        <a:buFont typeface="Wingdings 2"/>
        <a:buChar char=""/>
        <a:defRPr kumimoji="0" sz="1500" kern="1200">
          <a:solidFill>
            <a:schemeClr val="tx1"/>
          </a:solidFill>
          <a:latin typeface="+mn-lt"/>
          <a:ea typeface="+mn-ea"/>
          <a:cs typeface="+mn-cs"/>
        </a:defRPr>
      </a:lvl5pPr>
      <a:lvl6pPr marL="1303020" indent="-157734"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660" indent="-137160"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1.xml.rels><?xml version="1.0" encoding="UTF-8" standalone="yes"?>
<Relationships xmlns="http://schemas.openxmlformats.org/package/2006/relationships"><Relationship Id="rId3" Type="http://schemas.openxmlformats.org/officeDocument/2006/relationships/hyperlink" Target="http://www.crosspranch.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www.eagala.org/" TargetMode="External"/><Relationship Id="rId4" Type="http://schemas.openxmlformats.org/officeDocument/2006/relationships/hyperlink" Target="mailto:pickel@csp.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75904" y="3294478"/>
            <a:ext cx="8166640" cy="1804370"/>
          </a:xfrm>
        </p:spPr>
        <p:txBody>
          <a:bodyPr>
            <a:normAutofit lnSpcReduction="10000"/>
          </a:bodyPr>
          <a:lstStyle/>
          <a:p>
            <a:pPr algn="ctr"/>
            <a:endParaRPr lang="en-US" dirty="0" smtClean="0"/>
          </a:p>
          <a:p>
            <a:pPr algn="ctr"/>
            <a:endParaRPr lang="en-US" dirty="0" smtClean="0"/>
          </a:p>
          <a:p>
            <a:pPr algn="ctr"/>
            <a:r>
              <a:rPr lang="en-US" dirty="0" smtClean="0"/>
              <a:t>Dr. Sally A. Baas  -baas@csp.edu</a:t>
            </a:r>
          </a:p>
          <a:p>
            <a:pPr algn="ctr"/>
            <a:r>
              <a:rPr lang="en-US" dirty="0" smtClean="0"/>
              <a:t>Dr</a:t>
            </a:r>
            <a:r>
              <a:rPr lang="en-US" dirty="0" smtClean="0"/>
              <a:t>. Michele Pickel  - pickel@csp.edu</a:t>
            </a:r>
          </a:p>
          <a:p>
            <a:pPr algn="ctr"/>
            <a:r>
              <a:rPr lang="en-US" dirty="0" smtClean="0"/>
              <a:t>Cross P Ranch / Concordia University- St. Paul MN</a:t>
            </a:r>
          </a:p>
          <a:p>
            <a:pPr algn="ctr"/>
            <a:endParaRPr lang="en-US" dirty="0" smtClean="0"/>
          </a:p>
          <a:p>
            <a:pPr algn="ctr"/>
            <a:endParaRPr lang="en-US" dirty="0"/>
          </a:p>
          <a:p>
            <a:endParaRPr lang="en-US" dirty="0"/>
          </a:p>
        </p:txBody>
      </p:sp>
      <p:sp>
        <p:nvSpPr>
          <p:cNvPr id="4" name="Title 3"/>
          <p:cNvSpPr>
            <a:spLocks noGrp="1"/>
          </p:cNvSpPr>
          <p:nvPr>
            <p:ph type="ctrTitle"/>
          </p:nvPr>
        </p:nvSpPr>
        <p:spPr>
          <a:xfrm>
            <a:off x="283891" y="2645143"/>
            <a:ext cx="8739793" cy="1759466"/>
          </a:xfrm>
        </p:spPr>
        <p:txBody>
          <a:bodyPr>
            <a:noAutofit/>
          </a:bodyPr>
          <a:lstStyle/>
          <a:p>
            <a:pPr algn="ctr"/>
            <a:r>
              <a:rPr lang="en-US" sz="3200" dirty="0"/>
              <a:t>Increasing Students’ Literacy </a:t>
            </a:r>
            <a:r>
              <a:rPr lang="en-US" sz="3200" dirty="0" smtClean="0"/>
              <a:t/>
            </a:r>
            <a:br>
              <a:rPr lang="en-US" sz="3200" dirty="0" smtClean="0"/>
            </a:br>
            <a:r>
              <a:rPr lang="en-US" sz="3200" dirty="0" smtClean="0"/>
              <a:t>and </a:t>
            </a:r>
            <a:r>
              <a:rPr lang="en-US" sz="3200" dirty="0"/>
              <a:t>Social-Emotional Health </a:t>
            </a:r>
            <a:r>
              <a:rPr lang="en-US" sz="3200" dirty="0" smtClean="0"/>
              <a:t/>
            </a:r>
            <a:br>
              <a:rPr lang="en-US" sz="3200" dirty="0" smtClean="0"/>
            </a:br>
            <a:r>
              <a:rPr lang="en-US" sz="3200" dirty="0" smtClean="0"/>
              <a:t>through </a:t>
            </a:r>
            <a:r>
              <a:rPr lang="en-US" sz="3200" dirty="0"/>
              <a:t>Horse Powered Reading</a:t>
            </a:r>
            <a:br>
              <a:rPr lang="en-US" sz="3200" dirty="0"/>
            </a:br>
            <a:endParaRPr lang="en-US" dirty="0"/>
          </a:p>
        </p:txBody>
      </p:sp>
      <p:sp>
        <p:nvSpPr>
          <p:cNvPr id="2" name="TextBox 1"/>
          <p:cNvSpPr txBox="1"/>
          <p:nvPr/>
        </p:nvSpPr>
        <p:spPr>
          <a:xfrm>
            <a:off x="1458688" y="5469836"/>
            <a:ext cx="6001070" cy="553998"/>
          </a:xfrm>
          <a:prstGeom prst="rect">
            <a:avLst/>
          </a:prstGeom>
          <a:noFill/>
          <a:ln>
            <a:solidFill>
              <a:schemeClr val="bg2"/>
            </a:solidFill>
          </a:ln>
        </p:spPr>
        <p:txBody>
          <a:bodyPr wrap="square" rtlCol="0">
            <a:spAutoFit/>
          </a:bodyPr>
          <a:lstStyle/>
          <a:p>
            <a:pPr algn="ctr"/>
            <a:r>
              <a:rPr lang="en-US" sz="1500" b="1" dirty="0" smtClean="0"/>
              <a:t>MSPA 2018 Conference</a:t>
            </a:r>
          </a:p>
          <a:p>
            <a:pPr algn="ctr"/>
            <a:r>
              <a:rPr lang="en-US" sz="1500" b="1" dirty="0" smtClean="0"/>
              <a:t>Minneapolis, MN </a:t>
            </a:r>
            <a:endParaRPr lang="en-US" sz="1500" b="1" dirty="0"/>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15446" y="1127052"/>
            <a:ext cx="8828708" cy="4880344"/>
          </a:xfrm>
          <a:prstGeom prst="rect">
            <a:avLst/>
          </a:prstGeom>
        </p:spPr>
      </p:pic>
    </p:spTree>
    <p:extLst>
      <p:ext uri="{BB962C8B-B14F-4D97-AF65-F5344CB8AC3E}">
        <p14:creationId xmlns:p14="http://schemas.microsoft.com/office/powerpoint/2010/main" val="11260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7225" y="860050"/>
            <a:ext cx="7410203" cy="5570756"/>
          </a:xfrm>
          <a:prstGeom prst="rect">
            <a:avLst/>
          </a:prstGeom>
        </p:spPr>
        <p:txBody>
          <a:bodyPr wrap="square">
            <a:spAutoFit/>
          </a:bodyPr>
          <a:lstStyle/>
          <a:p>
            <a:pPr algn="ctr"/>
            <a:r>
              <a:rPr lang="en-US" sz="2400" b="1" dirty="0" smtClean="0"/>
              <a:t>Research </a:t>
            </a:r>
            <a:r>
              <a:rPr lang="en-US" sz="2400" b="1" dirty="0"/>
              <a:t>Based </a:t>
            </a:r>
            <a:r>
              <a:rPr lang="en-US" sz="2400" b="1" dirty="0" smtClean="0"/>
              <a:t>Reading </a:t>
            </a:r>
            <a:r>
              <a:rPr lang="en-US" sz="2400" b="1" dirty="0"/>
              <a:t>Strategies </a:t>
            </a:r>
            <a:endParaRPr lang="en-US" sz="2400" b="1" dirty="0" smtClean="0"/>
          </a:p>
          <a:p>
            <a:pPr algn="ctr"/>
            <a:r>
              <a:rPr lang="en-US" sz="2400" b="1" dirty="0"/>
              <a:t>+ </a:t>
            </a:r>
          </a:p>
          <a:p>
            <a:pPr algn="ctr"/>
            <a:r>
              <a:rPr lang="en-US" sz="2400" b="1" u="sng" dirty="0" smtClean="0"/>
              <a:t>EAGALA </a:t>
            </a:r>
            <a:r>
              <a:rPr lang="en-US" sz="2400" b="1" u="sng" dirty="0"/>
              <a:t>model activities</a:t>
            </a:r>
          </a:p>
          <a:p>
            <a:pPr algn="ctr"/>
            <a:r>
              <a:rPr lang="en-US" sz="2800" b="1" i="1" dirty="0" smtClean="0"/>
              <a:t>EAGALA </a:t>
            </a:r>
            <a:r>
              <a:rPr lang="en-US" sz="2800" b="1" i="1" dirty="0"/>
              <a:t>Model Horse Powered </a:t>
            </a:r>
            <a:r>
              <a:rPr lang="en-US" sz="2800" b="1" i="1" dirty="0" smtClean="0"/>
              <a:t>Reading</a:t>
            </a:r>
            <a:r>
              <a:rPr lang="en-US" sz="4000" b="1" i="1" dirty="0" smtClean="0"/>
              <a:t> </a:t>
            </a:r>
          </a:p>
          <a:p>
            <a:pPr algn="ctr"/>
            <a:endParaRPr lang="en-US" sz="3600" b="1" i="1" u="sng" dirty="0" smtClean="0"/>
          </a:p>
          <a:p>
            <a:pPr algn="ctr"/>
            <a:endParaRPr lang="en-US" sz="3600" b="1" i="1" u="sng" dirty="0" smtClean="0"/>
          </a:p>
          <a:p>
            <a:pPr algn="ctr"/>
            <a:r>
              <a:rPr lang="en-US" sz="3200" b="1" u="sng" dirty="0" smtClean="0"/>
              <a:t>Structuring </a:t>
            </a:r>
            <a:r>
              <a:rPr lang="en-US" sz="3200" b="1" u="sng" dirty="0"/>
              <a:t>Horse </a:t>
            </a:r>
            <a:r>
              <a:rPr lang="en-US" sz="3200" b="1" u="sng" dirty="0" smtClean="0"/>
              <a:t>Experiences</a:t>
            </a:r>
          </a:p>
          <a:p>
            <a:pPr algn="ctr"/>
            <a:endParaRPr lang="en-US" sz="3200" b="1" u="sng" dirty="0"/>
          </a:p>
          <a:p>
            <a:pPr algn="ctr"/>
            <a:r>
              <a:rPr lang="en-US" sz="2700" dirty="0" smtClean="0"/>
              <a:t>“…</a:t>
            </a:r>
            <a:r>
              <a:rPr lang="en-US" sz="2700" dirty="0"/>
              <a:t>The ideas and ways of structuring sessions </a:t>
            </a:r>
            <a:r>
              <a:rPr lang="en-US" sz="2700" b="1" dirty="0"/>
              <a:t>on the ground </a:t>
            </a:r>
            <a:r>
              <a:rPr lang="en-US" sz="2700" dirty="0"/>
              <a:t>with horses are infinite.  Within these possibilities, there are common categories which may assist in the design </a:t>
            </a:r>
            <a:r>
              <a:rPr lang="en-US" sz="2700" dirty="0" smtClean="0"/>
              <a:t>process.”</a:t>
            </a:r>
            <a:endParaRPr lang="en-US" sz="2700" dirty="0"/>
          </a:p>
        </p:txBody>
      </p:sp>
    </p:spTree>
    <p:extLst>
      <p:ext uri="{BB962C8B-B14F-4D97-AF65-F5344CB8AC3E}">
        <p14:creationId xmlns:p14="http://schemas.microsoft.com/office/powerpoint/2010/main" val="27925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45691" y="2477461"/>
            <a:ext cx="4037925" cy="3685517"/>
          </a:xfrm>
        </p:spPr>
        <p:txBody>
          <a:bodyPr>
            <a:normAutofit/>
          </a:bodyPr>
          <a:lstStyle/>
          <a:p>
            <a:pPr marL="18288" indent="0">
              <a:buNone/>
            </a:pPr>
            <a:r>
              <a:rPr lang="en-US" sz="3600" b="1" dirty="0">
                <a:solidFill>
                  <a:srgbClr val="00B0F0"/>
                </a:solidFill>
              </a:rPr>
              <a:t>Absolutely No!</a:t>
            </a:r>
          </a:p>
          <a:p>
            <a:pPr marL="384048" lvl="1" indent="0">
              <a:buNone/>
            </a:pPr>
            <a:r>
              <a:rPr lang="en-US" sz="3600" b="1" dirty="0">
                <a:solidFill>
                  <a:srgbClr val="00B0F0"/>
                </a:solidFill>
              </a:rPr>
              <a:t>  </a:t>
            </a:r>
          </a:p>
          <a:p>
            <a:pPr marL="18288" indent="0">
              <a:buNone/>
            </a:pPr>
            <a:r>
              <a:rPr lang="en-US" sz="3600" b="1" dirty="0">
                <a:solidFill>
                  <a:srgbClr val="00B0F0"/>
                </a:solidFill>
              </a:rPr>
              <a:t>Absolutely </a:t>
            </a:r>
            <a:r>
              <a:rPr lang="en-US" sz="3600" b="1" dirty="0" smtClean="0">
                <a:solidFill>
                  <a:srgbClr val="00B0F0"/>
                </a:solidFill>
              </a:rPr>
              <a:t>Yes!</a:t>
            </a:r>
            <a:endParaRPr lang="en-US" sz="3600" b="1" dirty="0">
              <a:solidFill>
                <a:srgbClr val="00B0F0"/>
              </a:solidFill>
            </a:endParaRPr>
          </a:p>
          <a:p>
            <a:pPr marL="384048" lvl="1" indent="0">
              <a:buNone/>
            </a:pPr>
            <a:r>
              <a:rPr lang="en-US" sz="3600" b="1" dirty="0">
                <a:solidFill>
                  <a:srgbClr val="00B0F0"/>
                </a:solidFill>
              </a:rPr>
              <a:t>   </a:t>
            </a:r>
          </a:p>
          <a:p>
            <a:pPr marL="18288" indent="0">
              <a:buNone/>
            </a:pPr>
            <a:r>
              <a:rPr lang="en-US" sz="3600" b="1" dirty="0" smtClean="0">
                <a:solidFill>
                  <a:srgbClr val="00B0F0"/>
                </a:solidFill>
              </a:rPr>
              <a:t>Absolutely Clear!</a:t>
            </a:r>
            <a:endParaRPr lang="en-US" sz="3600" b="1" dirty="0">
              <a:solidFill>
                <a:srgbClr val="00B0F0"/>
              </a:solidFill>
            </a:endParaRPr>
          </a:p>
          <a:p>
            <a:pPr marL="18288" indent="0">
              <a:buNone/>
            </a:pPr>
            <a:r>
              <a:rPr lang="en-US" dirty="0">
                <a:solidFill>
                  <a:srgbClr val="FFFF00"/>
                </a:solidFill>
              </a:rPr>
              <a:t>        </a:t>
            </a:r>
            <a:r>
              <a:rPr lang="en-US" dirty="0" smtClean="0">
                <a:solidFill>
                  <a:srgbClr val="FFFF00"/>
                </a:solidFill>
              </a:rPr>
              <a:t> </a:t>
            </a:r>
            <a:endParaRPr lang="en-US" dirty="0">
              <a:solidFill>
                <a:srgbClr val="FFFF00"/>
              </a:solidFill>
            </a:endParaRPr>
          </a:p>
        </p:txBody>
      </p:sp>
      <p:sp>
        <p:nvSpPr>
          <p:cNvPr id="3" name="Title 2"/>
          <p:cNvSpPr>
            <a:spLocks noGrp="1"/>
          </p:cNvSpPr>
          <p:nvPr>
            <p:ph type="title"/>
          </p:nvPr>
        </p:nvSpPr>
        <p:spPr>
          <a:xfrm>
            <a:off x="1304778" y="1102412"/>
            <a:ext cx="7839222" cy="914400"/>
          </a:xfrm>
        </p:spPr>
        <p:txBody>
          <a:bodyPr>
            <a:normAutofit fontScale="90000"/>
          </a:bodyPr>
          <a:lstStyle/>
          <a:p>
            <a:r>
              <a:rPr lang="en-US" sz="3600" b="1" dirty="0" smtClean="0">
                <a:solidFill>
                  <a:schemeClr val="tx1"/>
                </a:solidFill>
              </a:rPr>
              <a:t>The NHA Core Methodologies</a:t>
            </a:r>
            <a:r>
              <a:rPr lang="en-US" sz="3200" b="1" dirty="0" smtClean="0">
                <a:solidFill>
                  <a:schemeClr val="tx1"/>
                </a:solidFill>
              </a:rPr>
              <a:t>:</a:t>
            </a:r>
            <a:r>
              <a:rPr lang="en-US" b="1" dirty="0" smtClean="0">
                <a:solidFill>
                  <a:schemeClr val="tx1"/>
                </a:solidFill>
              </a:rPr>
              <a:t/>
            </a:r>
            <a:br>
              <a:rPr lang="en-US" b="1" dirty="0" smtClean="0">
                <a:solidFill>
                  <a:schemeClr val="tx1"/>
                </a:solidFill>
              </a:rPr>
            </a:br>
            <a:r>
              <a:rPr lang="en-US" b="1" dirty="0" smtClean="0">
                <a:solidFill>
                  <a:schemeClr val="tx1"/>
                </a:solidFill>
              </a:rPr>
              <a:t>                 </a:t>
            </a:r>
            <a:r>
              <a:rPr lang="en-US" b="1" dirty="0" smtClean="0">
                <a:solidFill>
                  <a:schemeClr val="tx1"/>
                </a:solidFill>
                <a:latin typeface="Segoe Print" panose="02000600000000000000" pitchFamily="2" charset="0"/>
              </a:rPr>
              <a:t>The 3 Stands</a:t>
            </a:r>
            <a:r>
              <a:rPr lang="en-US" b="1" baseline="30000" dirty="0" smtClean="0">
                <a:solidFill>
                  <a:schemeClr val="tx1"/>
                </a:solidFill>
                <a:latin typeface="Segoe Print" panose="02000600000000000000" pitchFamily="2" charset="0"/>
              </a:rPr>
              <a:t>™</a:t>
            </a:r>
            <a:endParaRPr lang="en-US" b="1" baseline="30000" dirty="0">
              <a:solidFill>
                <a:schemeClr val="tx1"/>
              </a:solidFill>
              <a:latin typeface="Segoe Print" panose="02000600000000000000" pitchFamily="2" charset="0"/>
            </a:endParaRPr>
          </a:p>
        </p:txBody>
      </p:sp>
      <p:pic>
        <p:nvPicPr>
          <p:cNvPr id="6" name="Picture 5" descr="redH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382" y="2477461"/>
            <a:ext cx="762000" cy="762000"/>
          </a:xfrm>
          <a:prstGeom prst="rect">
            <a:avLst/>
          </a:prstGeom>
        </p:spPr>
      </p:pic>
      <p:pic>
        <p:nvPicPr>
          <p:cNvPr id="7" name="Picture 6" descr="greenHa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167" y="3700110"/>
            <a:ext cx="762000" cy="7620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7917" y="4897582"/>
            <a:ext cx="9525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1"/>
          </p:nvPr>
        </p:nvSpPr>
        <p:spPr/>
        <p:txBody>
          <a:bodyPr/>
          <a:lstStyle/>
          <a:p>
            <a:fld id="{8B37D5FE-740C-46F5-801A-FA5477D9711F}" type="slidenum">
              <a:rPr lang="en-US" smtClean="0"/>
              <a:pPr/>
              <a:t>12</a:t>
            </a:fld>
            <a:endParaRPr lang="en-US"/>
          </a:p>
        </p:txBody>
      </p:sp>
    </p:spTree>
    <p:extLst>
      <p:ext uri="{BB962C8B-B14F-4D97-AF65-F5344CB8AC3E}">
        <p14:creationId xmlns:p14="http://schemas.microsoft.com/office/powerpoint/2010/main" val="413711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08860"/>
            <a:ext cx="8229600" cy="3517802"/>
          </a:xfrm>
        </p:spPr>
        <p:txBody>
          <a:bodyPr>
            <a:normAutofit/>
          </a:bodyPr>
          <a:lstStyle/>
          <a:p>
            <a:pPr lvl="1"/>
            <a:r>
              <a:rPr lang="en-US" b="1" u="sng" dirty="0" smtClean="0"/>
              <a:t>Reading Crisis </a:t>
            </a:r>
            <a:r>
              <a:rPr lang="en-US" dirty="0" smtClean="0"/>
              <a:t>in our schools and homes</a:t>
            </a:r>
          </a:p>
          <a:p>
            <a:pPr lvl="2"/>
            <a:r>
              <a:rPr lang="en-US" b="1" dirty="0" smtClean="0"/>
              <a:t>60% </a:t>
            </a:r>
            <a:r>
              <a:rPr lang="en-US" dirty="0" smtClean="0"/>
              <a:t>of all students are reading </a:t>
            </a:r>
            <a:r>
              <a:rPr lang="en-US" b="1" dirty="0" smtClean="0"/>
              <a:t>below grade level</a:t>
            </a:r>
            <a:endParaRPr lang="en-US" dirty="0" smtClean="0"/>
          </a:p>
          <a:p>
            <a:pPr lvl="1"/>
            <a:r>
              <a:rPr lang="en-US" b="1" u="sng" dirty="0" smtClean="0"/>
              <a:t>Frantic parents</a:t>
            </a:r>
            <a:r>
              <a:rPr lang="en-US" b="1" dirty="0" smtClean="0"/>
              <a:t> – “</a:t>
            </a:r>
            <a:r>
              <a:rPr lang="en-US" i="1" dirty="0" smtClean="0"/>
              <a:t>Where can I get help for my child? Help her PLEASE!”</a:t>
            </a:r>
            <a:endParaRPr lang="en-US" b="1" u="sng" dirty="0" smtClean="0"/>
          </a:p>
          <a:p>
            <a:pPr lvl="2"/>
            <a:r>
              <a:rPr lang="en-US" dirty="0" smtClean="0"/>
              <a:t>Report cards - Pressure – homework hassles- time crunch</a:t>
            </a:r>
          </a:p>
          <a:p>
            <a:pPr lvl="2"/>
            <a:r>
              <a:rPr lang="en-US" dirty="0" smtClean="0"/>
              <a:t>Jaida’s mom </a:t>
            </a:r>
          </a:p>
          <a:p>
            <a:pPr lvl="1"/>
            <a:r>
              <a:rPr lang="en-US" b="1" dirty="0" smtClean="0"/>
              <a:t>Desperate teachers </a:t>
            </a:r>
            <a:r>
              <a:rPr lang="en-US" dirty="0" smtClean="0"/>
              <a:t>– “</a:t>
            </a:r>
            <a:r>
              <a:rPr lang="en-US" i="1" dirty="0" smtClean="0"/>
              <a:t>I’m NOT a social worker!”</a:t>
            </a:r>
            <a:endParaRPr lang="en-US" dirty="0" smtClean="0"/>
          </a:p>
          <a:p>
            <a:pPr lvl="2"/>
            <a:r>
              <a:rPr lang="en-US" dirty="0" smtClean="0"/>
              <a:t>More curriculum to teach – merit pay based on test scores</a:t>
            </a:r>
          </a:p>
          <a:p>
            <a:pPr lvl="2"/>
            <a:r>
              <a:rPr lang="en-US" dirty="0" smtClean="0"/>
              <a:t>Cole’s Teacher  </a:t>
            </a:r>
          </a:p>
          <a:p>
            <a:pPr lvl="1"/>
            <a:r>
              <a:rPr lang="en-US" b="1" dirty="0" smtClean="0"/>
              <a:t>Struggling students</a:t>
            </a:r>
            <a:r>
              <a:rPr lang="en-US" dirty="0" smtClean="0"/>
              <a:t> – “</a:t>
            </a:r>
            <a:r>
              <a:rPr lang="en-US" i="1" dirty="0" smtClean="0"/>
              <a:t>I don’t want to do it; I can’t do it;  I GIVE UP!”</a:t>
            </a:r>
            <a:endParaRPr lang="en-US" b="1" dirty="0" smtClean="0"/>
          </a:p>
          <a:p>
            <a:pPr lvl="2"/>
            <a:r>
              <a:rPr lang="en-US" dirty="0" smtClean="0"/>
              <a:t>Tests and more tests</a:t>
            </a:r>
          </a:p>
          <a:p>
            <a:pPr lvl="2"/>
            <a:r>
              <a:rPr lang="en-US" dirty="0" smtClean="0"/>
              <a:t>Anxiety, depression, behavior concerns in young children</a:t>
            </a:r>
          </a:p>
        </p:txBody>
      </p:sp>
      <p:sp>
        <p:nvSpPr>
          <p:cNvPr id="3" name="Title 2"/>
          <p:cNvSpPr>
            <a:spLocks noGrp="1"/>
          </p:cNvSpPr>
          <p:nvPr>
            <p:ph type="title"/>
          </p:nvPr>
        </p:nvSpPr>
        <p:spPr/>
        <p:txBody>
          <a:bodyPr/>
          <a:lstStyle/>
          <a:p>
            <a:r>
              <a:rPr lang="en-US" b="1" dirty="0" smtClean="0"/>
              <a:t>FANAFI</a:t>
            </a:r>
            <a:r>
              <a:rPr lang="en-US" dirty="0" smtClean="0"/>
              <a:t> – Find A Need And Fill It!</a:t>
            </a:r>
            <a:endParaRPr lang="en-US" dirty="0"/>
          </a:p>
        </p:txBody>
      </p:sp>
    </p:spTree>
    <p:extLst>
      <p:ext uri="{BB962C8B-B14F-4D97-AF65-F5344CB8AC3E}">
        <p14:creationId xmlns:p14="http://schemas.microsoft.com/office/powerpoint/2010/main" val="160215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736" y="1937256"/>
            <a:ext cx="8229600" cy="3517802"/>
          </a:xfrm>
        </p:spPr>
        <p:txBody>
          <a:bodyPr>
            <a:normAutofit/>
          </a:bodyPr>
          <a:lstStyle/>
          <a:p>
            <a:pPr lvl="1"/>
            <a:r>
              <a:rPr lang="en-US" b="1" u="sng" dirty="0" smtClean="0"/>
              <a:t>Reading Crisis </a:t>
            </a:r>
            <a:r>
              <a:rPr lang="en-US" dirty="0" smtClean="0"/>
              <a:t>in our schools and homes</a:t>
            </a:r>
          </a:p>
          <a:p>
            <a:pPr lvl="2"/>
            <a:r>
              <a:rPr lang="en-US" b="1" dirty="0" smtClean="0"/>
              <a:t>60% </a:t>
            </a:r>
            <a:r>
              <a:rPr lang="en-US" dirty="0" smtClean="0"/>
              <a:t>of all students are reading </a:t>
            </a:r>
            <a:r>
              <a:rPr lang="en-US" b="1" dirty="0" smtClean="0"/>
              <a:t>below grade level</a:t>
            </a:r>
            <a:endParaRPr lang="en-US" dirty="0" smtClean="0"/>
          </a:p>
          <a:p>
            <a:pPr lvl="1"/>
            <a:r>
              <a:rPr lang="en-US" b="1" u="sng" dirty="0" smtClean="0"/>
              <a:t>Frantic parents</a:t>
            </a:r>
            <a:r>
              <a:rPr lang="en-US" b="1" dirty="0" smtClean="0"/>
              <a:t> – “</a:t>
            </a:r>
            <a:r>
              <a:rPr lang="en-US" i="1" dirty="0" smtClean="0"/>
              <a:t>Where can I get help for my child? Help her PLEASE!”</a:t>
            </a:r>
            <a:endParaRPr lang="en-US" b="1" u="sng" dirty="0" smtClean="0"/>
          </a:p>
          <a:p>
            <a:pPr lvl="2"/>
            <a:r>
              <a:rPr lang="en-US" dirty="0" smtClean="0"/>
              <a:t>Report cards - Pressure – homework hassles- time crunch</a:t>
            </a:r>
          </a:p>
          <a:p>
            <a:pPr lvl="2"/>
            <a:r>
              <a:rPr lang="en-US" dirty="0" smtClean="0"/>
              <a:t>Jaida’s mom </a:t>
            </a:r>
          </a:p>
          <a:p>
            <a:pPr marL="500634" lvl="2" indent="0">
              <a:buNone/>
            </a:pPr>
            <a:endParaRPr lang="en-US" dirty="0" smtClean="0"/>
          </a:p>
        </p:txBody>
      </p:sp>
      <p:sp>
        <p:nvSpPr>
          <p:cNvPr id="3" name="Title 2"/>
          <p:cNvSpPr>
            <a:spLocks noGrp="1"/>
          </p:cNvSpPr>
          <p:nvPr>
            <p:ph type="title"/>
          </p:nvPr>
        </p:nvSpPr>
        <p:spPr>
          <a:xfrm>
            <a:off x="1364227" y="1080005"/>
            <a:ext cx="7624916" cy="857250"/>
          </a:xfrm>
        </p:spPr>
        <p:txBody>
          <a:bodyPr/>
          <a:lstStyle/>
          <a:p>
            <a:r>
              <a:rPr lang="en-US" b="1" dirty="0" smtClean="0"/>
              <a:t>FANAFI</a:t>
            </a:r>
            <a:r>
              <a:rPr lang="en-US" dirty="0" smtClean="0"/>
              <a:t> – Find A Need And Fill It!</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660"/>
          <a:stretch/>
        </p:blipFill>
        <p:spPr>
          <a:xfrm>
            <a:off x="2131143" y="3196996"/>
            <a:ext cx="4572001" cy="2674706"/>
          </a:xfrm>
          <a:prstGeom prst="rect">
            <a:avLst/>
          </a:prstGeom>
        </p:spPr>
      </p:pic>
      <p:sp>
        <p:nvSpPr>
          <p:cNvPr id="5" name="Oval 4"/>
          <p:cNvSpPr/>
          <p:nvPr/>
        </p:nvSpPr>
        <p:spPr>
          <a:xfrm>
            <a:off x="1924666" y="3113753"/>
            <a:ext cx="1253612" cy="678426"/>
          </a:xfrm>
          <a:prstGeom prst="ellipse">
            <a:avLst/>
          </a:prstGeom>
          <a:noFill/>
          <a:ln w="28575">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33955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59699"/>
            <a:ext cx="8229600" cy="3517802"/>
          </a:xfrm>
        </p:spPr>
        <p:txBody>
          <a:bodyPr>
            <a:normAutofit/>
          </a:bodyPr>
          <a:lstStyle/>
          <a:p>
            <a:pPr lvl="1"/>
            <a:r>
              <a:rPr lang="en-US" b="1" dirty="0" smtClean="0"/>
              <a:t>Desperate teachers </a:t>
            </a:r>
            <a:r>
              <a:rPr lang="en-US" dirty="0" smtClean="0"/>
              <a:t>– “</a:t>
            </a:r>
            <a:r>
              <a:rPr lang="en-US" i="1" dirty="0" smtClean="0"/>
              <a:t>I’m NOT a social worker!”</a:t>
            </a:r>
            <a:endParaRPr lang="en-US" dirty="0" smtClean="0"/>
          </a:p>
          <a:p>
            <a:pPr lvl="2"/>
            <a:r>
              <a:rPr lang="en-US" dirty="0" smtClean="0"/>
              <a:t>More curriculum to teach – merit pay based on test scores</a:t>
            </a:r>
          </a:p>
          <a:p>
            <a:pPr lvl="2"/>
            <a:r>
              <a:rPr lang="en-US" dirty="0" smtClean="0"/>
              <a:t>Cole’s Teacher  </a:t>
            </a:r>
          </a:p>
        </p:txBody>
      </p:sp>
      <p:sp>
        <p:nvSpPr>
          <p:cNvPr id="3" name="Title 2"/>
          <p:cNvSpPr>
            <a:spLocks noGrp="1"/>
          </p:cNvSpPr>
          <p:nvPr>
            <p:ph type="title"/>
          </p:nvPr>
        </p:nvSpPr>
        <p:spPr/>
        <p:txBody>
          <a:bodyPr/>
          <a:lstStyle/>
          <a:p>
            <a:r>
              <a:rPr lang="en-US" b="1" dirty="0" smtClean="0"/>
              <a:t>FANAFI</a:t>
            </a:r>
            <a:r>
              <a:rPr lang="en-US" dirty="0" smtClean="0"/>
              <a:t> – Find A Need And Fill It!</a:t>
            </a:r>
            <a:endParaRPr lang="en-US" dirty="0"/>
          </a:p>
        </p:txBody>
      </p:sp>
      <p:pic>
        <p:nvPicPr>
          <p:cNvPr id="5" name="Picture 4" descr="C:\Users\pickel\Desktop\EAGALA\tutoring\Cole\Session6 photos\IMG_2423.JPG"/>
          <p:cNvPicPr/>
          <p:nvPr/>
        </p:nvPicPr>
        <p:blipFill rotWithShape="1">
          <a:blip r:embed="rId3" cstate="print">
            <a:extLst>
              <a:ext uri="{28A0092B-C50C-407E-A947-70E740481C1C}">
                <a14:useLocalDpi xmlns:a14="http://schemas.microsoft.com/office/drawing/2010/main" val="0"/>
              </a:ext>
            </a:extLst>
          </a:blip>
          <a:srcRect l="18091" t="8167" r="33283" b="21104"/>
          <a:stretch/>
        </p:blipFill>
        <p:spPr bwMode="auto">
          <a:xfrm>
            <a:off x="222738" y="3135130"/>
            <a:ext cx="3385699" cy="3570470"/>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129" t="7742" r="30537" b="9248"/>
          <a:stretch/>
        </p:blipFill>
        <p:spPr>
          <a:xfrm>
            <a:off x="2591274" y="2951496"/>
            <a:ext cx="2827056" cy="330013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4624" t="64516" r="20215" b="5662"/>
          <a:stretch/>
        </p:blipFill>
        <p:spPr>
          <a:xfrm>
            <a:off x="5213132" y="4837472"/>
            <a:ext cx="3812881" cy="1888284"/>
          </a:xfrm>
          <a:prstGeom prst="rect">
            <a:avLst/>
          </a:prstGeom>
        </p:spPr>
      </p:pic>
    </p:spTree>
    <p:extLst>
      <p:ext uri="{BB962C8B-B14F-4D97-AF65-F5344CB8AC3E}">
        <p14:creationId xmlns:p14="http://schemas.microsoft.com/office/powerpoint/2010/main" val="288542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8038" y="1512447"/>
            <a:ext cx="8229600" cy="3517802"/>
          </a:xfrm>
        </p:spPr>
        <p:txBody>
          <a:bodyPr>
            <a:normAutofit/>
          </a:bodyPr>
          <a:lstStyle/>
          <a:p>
            <a:pPr lvl="1"/>
            <a:r>
              <a:rPr lang="en-US" b="1" dirty="0" smtClean="0"/>
              <a:t>Struggling students</a:t>
            </a:r>
            <a:r>
              <a:rPr lang="en-US" dirty="0" smtClean="0"/>
              <a:t> – “</a:t>
            </a:r>
            <a:r>
              <a:rPr lang="en-US" i="1" dirty="0" smtClean="0"/>
              <a:t>I don’t want to do it; I can’t do it;  I GIVE UP!”</a:t>
            </a:r>
            <a:endParaRPr lang="en-US" b="1" dirty="0" smtClean="0"/>
          </a:p>
          <a:p>
            <a:pPr lvl="2"/>
            <a:r>
              <a:rPr lang="en-US" dirty="0" smtClean="0"/>
              <a:t>Tests and more tests</a:t>
            </a:r>
          </a:p>
          <a:p>
            <a:pPr lvl="2"/>
            <a:r>
              <a:rPr lang="en-US" dirty="0" smtClean="0"/>
              <a:t>Anxiety, depression, bullying, behavior concerns</a:t>
            </a:r>
          </a:p>
          <a:p>
            <a:pPr marL="500634" lvl="2" indent="0">
              <a:buNone/>
            </a:pPr>
            <a:endParaRPr lang="en-US" dirty="0" smtClean="0"/>
          </a:p>
        </p:txBody>
      </p:sp>
      <p:sp>
        <p:nvSpPr>
          <p:cNvPr id="3" name="Title 2"/>
          <p:cNvSpPr>
            <a:spLocks noGrp="1"/>
          </p:cNvSpPr>
          <p:nvPr>
            <p:ph type="title"/>
          </p:nvPr>
        </p:nvSpPr>
        <p:spPr>
          <a:xfrm>
            <a:off x="914400" y="713921"/>
            <a:ext cx="8229600" cy="642931"/>
          </a:xfrm>
        </p:spPr>
        <p:txBody>
          <a:bodyPr/>
          <a:lstStyle/>
          <a:p>
            <a:r>
              <a:rPr lang="en-US" b="1" dirty="0" smtClean="0"/>
              <a:t>FANAFI</a:t>
            </a:r>
            <a:r>
              <a:rPr lang="en-US" dirty="0" smtClean="0"/>
              <a:t> – Find A Need And Fill It!</a:t>
            </a:r>
            <a:endParaRPr lang="en-US" dirty="0"/>
          </a:p>
        </p:txBody>
      </p:sp>
      <p:pic>
        <p:nvPicPr>
          <p:cNvPr id="4" name="Picture 3" descr="C:\Users\pickel\Desktop\EAGALA\HPR summer'12 program\tutoring\McKenna Woolsey\McKenna Session #2 photos\IMG_0979.JPG"/>
          <p:cNvPicPr/>
          <p:nvPr/>
        </p:nvPicPr>
        <p:blipFill rotWithShape="1">
          <a:blip r:embed="rId3" cstate="print">
            <a:extLst>
              <a:ext uri="{28A0092B-C50C-407E-A947-70E740481C1C}">
                <a14:useLocalDpi xmlns:a14="http://schemas.microsoft.com/office/drawing/2010/main" val="0"/>
              </a:ext>
            </a:extLst>
          </a:blip>
          <a:srcRect l="25983" t="40572" r="5853" b="-1"/>
          <a:stretch/>
        </p:blipFill>
        <p:spPr bwMode="auto">
          <a:xfrm>
            <a:off x="191729" y="2556386"/>
            <a:ext cx="2836606" cy="3834581"/>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615" r="21667"/>
          <a:stretch/>
        </p:blipFill>
        <p:spPr>
          <a:xfrm>
            <a:off x="3117236" y="3733800"/>
            <a:ext cx="2445954" cy="31242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0855" r="1681" b="22051"/>
          <a:stretch/>
        </p:blipFill>
        <p:spPr>
          <a:xfrm>
            <a:off x="5563190" y="1885093"/>
            <a:ext cx="3580810" cy="2772509"/>
          </a:xfrm>
          <a:prstGeom prst="rect">
            <a:avLst/>
          </a:prstGeom>
        </p:spPr>
      </p:pic>
    </p:spTree>
    <p:extLst>
      <p:ext uri="{BB962C8B-B14F-4D97-AF65-F5344CB8AC3E}">
        <p14:creationId xmlns:p14="http://schemas.microsoft.com/office/powerpoint/2010/main" val="17575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7188" y="1402130"/>
            <a:ext cx="6957940" cy="5056445"/>
          </a:xfrm>
        </p:spPr>
      </p:pic>
      <p:sp>
        <p:nvSpPr>
          <p:cNvPr id="6" name="Rectangle 2"/>
          <p:cNvSpPr>
            <a:spLocks noChangeArrowheads="1"/>
          </p:cNvSpPr>
          <p:nvPr/>
        </p:nvSpPr>
        <p:spPr bwMode="auto">
          <a:xfrm>
            <a:off x="1034278" y="755799"/>
            <a:ext cx="680085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a:r>
              <a:rPr lang="en-US" sz="2700" dirty="0"/>
              <a:t>Maslow’s Hierarchy of Needs</a:t>
            </a:r>
          </a:p>
        </p:txBody>
      </p:sp>
      <p:sp>
        <p:nvSpPr>
          <p:cNvPr id="7" name="Rectangle 3"/>
          <p:cNvSpPr>
            <a:spLocks noChangeArrowheads="1"/>
          </p:cNvSpPr>
          <p:nvPr/>
        </p:nvSpPr>
        <p:spPr bwMode="auto">
          <a:xfrm>
            <a:off x="1143001" y="998173"/>
            <a:ext cx="138564"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en-US" sz="825" dirty="0">
                <a:solidFill>
                  <a:srgbClr val="000000"/>
                </a:solidFill>
                <a:latin typeface="Helvetica" panose="020B0604020202020204" pitchFamily="34" charset="0"/>
                <a:ea typeface="Arial Unicode MS" panose="020B0604020202020204" pitchFamily="34" charset="-128"/>
                <a:cs typeface="Arial Unicode MS" panose="020B0604020202020204" pitchFamily="34" charset="-128"/>
              </a:rPr>
              <a:t/>
            </a:r>
            <a:br>
              <a:rPr lang="en-US" altLang="en-US" sz="825" dirty="0">
                <a:solidFill>
                  <a:srgbClr val="000000"/>
                </a:solidFill>
                <a:latin typeface="Helvetica" panose="020B0604020202020204" pitchFamily="34" charset="0"/>
                <a:ea typeface="Arial Unicode MS" panose="020B0604020202020204" pitchFamily="34" charset="-128"/>
                <a:cs typeface="Arial Unicode MS" panose="020B0604020202020204" pitchFamily="34" charset="-128"/>
              </a:rPr>
            </a:br>
            <a:endParaRPr lang="en-US" altLang="en-US" sz="1350" dirty="0">
              <a:latin typeface="Arial" panose="020B0604020202020204" pitchFamily="34" charset="0"/>
            </a:endParaRPr>
          </a:p>
        </p:txBody>
      </p:sp>
    </p:spTree>
    <p:extLst>
      <p:ext uri="{BB962C8B-B14F-4D97-AF65-F5344CB8AC3E}">
        <p14:creationId xmlns:p14="http://schemas.microsoft.com/office/powerpoint/2010/main" val="83706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1939"/>
          <a:stretch/>
        </p:blipFill>
        <p:spPr>
          <a:xfrm>
            <a:off x="830913" y="2962497"/>
            <a:ext cx="7425026" cy="3608424"/>
          </a:xfrm>
        </p:spPr>
      </p:pic>
      <p:sp>
        <p:nvSpPr>
          <p:cNvPr id="6" name="Rectangle 2"/>
          <p:cNvSpPr>
            <a:spLocks noChangeArrowheads="1"/>
          </p:cNvSpPr>
          <p:nvPr/>
        </p:nvSpPr>
        <p:spPr bwMode="auto">
          <a:xfrm>
            <a:off x="1143001" y="755799"/>
            <a:ext cx="680085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a:r>
              <a:rPr lang="en-US" sz="2700" b="1" u="sng" dirty="0"/>
              <a:t>Deficiency Needs</a:t>
            </a:r>
          </a:p>
        </p:txBody>
      </p:sp>
      <p:sp>
        <p:nvSpPr>
          <p:cNvPr id="7" name="Rectangle 3"/>
          <p:cNvSpPr>
            <a:spLocks noChangeArrowheads="1"/>
          </p:cNvSpPr>
          <p:nvPr/>
        </p:nvSpPr>
        <p:spPr bwMode="auto">
          <a:xfrm>
            <a:off x="1143001" y="998173"/>
            <a:ext cx="138564"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en-US" sz="825" dirty="0">
                <a:solidFill>
                  <a:srgbClr val="000000"/>
                </a:solidFill>
                <a:latin typeface="Helvetica" panose="020B0604020202020204" pitchFamily="34" charset="0"/>
                <a:ea typeface="Arial Unicode MS" panose="020B0604020202020204" pitchFamily="34" charset="-128"/>
                <a:cs typeface="Arial Unicode MS" panose="020B0604020202020204" pitchFamily="34" charset="-128"/>
              </a:rPr>
              <a:t/>
            </a:r>
            <a:br>
              <a:rPr lang="en-US" altLang="en-US" sz="825" dirty="0">
                <a:solidFill>
                  <a:srgbClr val="000000"/>
                </a:solidFill>
                <a:latin typeface="Helvetica" panose="020B0604020202020204" pitchFamily="34" charset="0"/>
                <a:ea typeface="Arial Unicode MS" panose="020B0604020202020204" pitchFamily="34" charset="-128"/>
                <a:cs typeface="Arial Unicode MS" panose="020B0604020202020204" pitchFamily="34" charset="-128"/>
              </a:rPr>
            </a:br>
            <a:endParaRPr lang="en-US" altLang="en-US" sz="1350" dirty="0">
              <a:latin typeface="Arial" panose="020B0604020202020204" pitchFamily="34" charset="0"/>
            </a:endParaRPr>
          </a:p>
        </p:txBody>
      </p:sp>
      <p:sp>
        <p:nvSpPr>
          <p:cNvPr id="3" name="TextBox 2"/>
          <p:cNvSpPr txBox="1"/>
          <p:nvPr/>
        </p:nvSpPr>
        <p:spPr>
          <a:xfrm>
            <a:off x="830913" y="1240547"/>
            <a:ext cx="7653868" cy="1508105"/>
          </a:xfrm>
          <a:prstGeom prst="rect">
            <a:avLst/>
          </a:prstGeom>
          <a:noFill/>
        </p:spPr>
        <p:txBody>
          <a:bodyPr wrap="square" rtlCol="0">
            <a:spAutoFit/>
          </a:bodyPr>
          <a:lstStyle/>
          <a:p>
            <a:pPr algn="ctr"/>
            <a:r>
              <a:rPr lang="en-US" sz="1600" dirty="0"/>
              <a:t>The four lower-level needs--for </a:t>
            </a:r>
            <a:r>
              <a:rPr lang="en-US" sz="1600" b="1" u="sng" dirty="0"/>
              <a:t>survival</a:t>
            </a:r>
            <a:r>
              <a:rPr lang="en-US" sz="1600" dirty="0"/>
              <a:t>, then </a:t>
            </a:r>
            <a:r>
              <a:rPr lang="en-US" sz="1600" b="1" u="sng" dirty="0"/>
              <a:t>safety</a:t>
            </a:r>
            <a:r>
              <a:rPr lang="en-US" sz="1600" dirty="0"/>
              <a:t>, followed by </a:t>
            </a:r>
            <a:r>
              <a:rPr lang="en-US" sz="1600" b="1" u="sng" dirty="0"/>
              <a:t>belonging</a:t>
            </a:r>
            <a:r>
              <a:rPr lang="en-US" sz="1600" dirty="0"/>
              <a:t> and then </a:t>
            </a:r>
            <a:r>
              <a:rPr lang="en-US" sz="1600" b="1" u="sng" dirty="0"/>
              <a:t>self-esteem</a:t>
            </a:r>
            <a:r>
              <a:rPr lang="en-US" sz="1600" dirty="0"/>
              <a:t>, are </a:t>
            </a:r>
            <a:r>
              <a:rPr lang="en-US" sz="1600" dirty="0" smtClean="0"/>
              <a:t>the </a:t>
            </a:r>
            <a:r>
              <a:rPr lang="en-US" sz="1600" b="1" i="1" dirty="0" smtClean="0"/>
              <a:t>deficiency </a:t>
            </a:r>
            <a:r>
              <a:rPr lang="en-US" sz="1600" b="1" i="1" dirty="0"/>
              <a:t>needs</a:t>
            </a:r>
            <a:r>
              <a:rPr lang="en-US" sz="1600" dirty="0"/>
              <a:t>. When these needs are satisfied, the motivation for fulfilling them decreases.</a:t>
            </a:r>
            <a:r>
              <a:rPr lang="en-US" sz="1600" b="1" dirty="0"/>
              <a:t>  </a:t>
            </a:r>
            <a:r>
              <a:rPr lang="en-US" sz="2000" b="1" dirty="0" smtClean="0"/>
              <a:t>The student frees up cognitive energy previously needed to fill those needs, allowing them to move on to the three higher needs!</a:t>
            </a:r>
            <a:endParaRPr lang="en-US" sz="2000" dirty="0"/>
          </a:p>
        </p:txBody>
      </p:sp>
    </p:spTree>
    <p:extLst>
      <p:ext uri="{BB962C8B-B14F-4D97-AF65-F5344CB8AC3E}">
        <p14:creationId xmlns:p14="http://schemas.microsoft.com/office/powerpoint/2010/main" val="35687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725" r="16667" b="48061"/>
          <a:stretch/>
        </p:blipFill>
        <p:spPr>
          <a:xfrm>
            <a:off x="318976" y="2413625"/>
            <a:ext cx="7846828" cy="4167927"/>
          </a:xfrm>
        </p:spPr>
      </p:pic>
      <p:sp>
        <p:nvSpPr>
          <p:cNvPr id="6" name="Rectangle 2"/>
          <p:cNvSpPr>
            <a:spLocks noChangeArrowheads="1"/>
          </p:cNvSpPr>
          <p:nvPr/>
        </p:nvSpPr>
        <p:spPr bwMode="auto">
          <a:xfrm>
            <a:off x="1143001" y="696054"/>
            <a:ext cx="680085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a:r>
              <a:rPr lang="en-US" sz="2700" b="1" u="sng" dirty="0"/>
              <a:t>Being Needs</a:t>
            </a:r>
          </a:p>
        </p:txBody>
      </p:sp>
      <p:sp>
        <p:nvSpPr>
          <p:cNvPr id="7" name="Rectangle 3"/>
          <p:cNvSpPr>
            <a:spLocks noChangeArrowheads="1"/>
          </p:cNvSpPr>
          <p:nvPr/>
        </p:nvSpPr>
        <p:spPr bwMode="auto">
          <a:xfrm>
            <a:off x="1143001" y="998173"/>
            <a:ext cx="138564"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en-US" sz="825" dirty="0">
                <a:solidFill>
                  <a:srgbClr val="000000"/>
                </a:solidFill>
                <a:latin typeface="Helvetica" panose="020B0604020202020204" pitchFamily="34" charset="0"/>
                <a:ea typeface="Arial Unicode MS" panose="020B0604020202020204" pitchFamily="34" charset="-128"/>
                <a:cs typeface="Arial Unicode MS" panose="020B0604020202020204" pitchFamily="34" charset="-128"/>
              </a:rPr>
              <a:t/>
            </a:r>
            <a:br>
              <a:rPr lang="en-US" altLang="en-US" sz="825" dirty="0">
                <a:solidFill>
                  <a:srgbClr val="000000"/>
                </a:solidFill>
                <a:latin typeface="Helvetica" panose="020B0604020202020204" pitchFamily="34" charset="0"/>
                <a:ea typeface="Arial Unicode MS" panose="020B0604020202020204" pitchFamily="34" charset="-128"/>
                <a:cs typeface="Arial Unicode MS" panose="020B0604020202020204" pitchFamily="34" charset="-128"/>
              </a:rPr>
            </a:br>
            <a:endParaRPr lang="en-US" altLang="en-US" sz="1350" dirty="0">
              <a:latin typeface="Arial" panose="020B0604020202020204" pitchFamily="34" charset="0"/>
            </a:endParaRPr>
          </a:p>
        </p:txBody>
      </p:sp>
      <p:sp>
        <p:nvSpPr>
          <p:cNvPr id="5" name="TextBox 4"/>
          <p:cNvSpPr txBox="1"/>
          <p:nvPr/>
        </p:nvSpPr>
        <p:spPr>
          <a:xfrm>
            <a:off x="606721" y="1104462"/>
            <a:ext cx="7873410" cy="1569660"/>
          </a:xfrm>
          <a:prstGeom prst="rect">
            <a:avLst/>
          </a:prstGeom>
          <a:noFill/>
        </p:spPr>
        <p:txBody>
          <a:bodyPr wrap="square" rtlCol="0">
            <a:spAutoFit/>
          </a:bodyPr>
          <a:lstStyle/>
          <a:p>
            <a:pPr algn="ctr"/>
            <a:r>
              <a:rPr lang="en-US" dirty="0"/>
              <a:t>Students are now </a:t>
            </a:r>
            <a:r>
              <a:rPr lang="en-US" i="1" dirty="0"/>
              <a:t>free</a:t>
            </a:r>
            <a:r>
              <a:rPr lang="en-US" dirty="0"/>
              <a:t> move on to the three higher needs! </a:t>
            </a:r>
            <a:r>
              <a:rPr lang="en-US" b="1" dirty="0"/>
              <a:t>– </a:t>
            </a:r>
            <a:r>
              <a:rPr lang="en-US" b="1" u="sng" dirty="0"/>
              <a:t>cognitive</a:t>
            </a:r>
            <a:r>
              <a:rPr lang="en-US" b="1" dirty="0"/>
              <a:t> </a:t>
            </a:r>
            <a:r>
              <a:rPr lang="en-US" dirty="0"/>
              <a:t>needs,</a:t>
            </a:r>
            <a:r>
              <a:rPr lang="en-US" b="1" dirty="0"/>
              <a:t> </a:t>
            </a:r>
            <a:r>
              <a:rPr lang="en-US" dirty="0"/>
              <a:t>then</a:t>
            </a:r>
            <a:r>
              <a:rPr lang="en-US" b="1" dirty="0"/>
              <a:t> </a:t>
            </a:r>
            <a:r>
              <a:rPr lang="en-US" b="1" u="sng" dirty="0"/>
              <a:t>aesthetic</a:t>
            </a:r>
            <a:r>
              <a:rPr lang="en-US" b="1" dirty="0"/>
              <a:t> </a:t>
            </a:r>
            <a:r>
              <a:rPr lang="en-US" dirty="0"/>
              <a:t>needs, and finally </a:t>
            </a:r>
            <a:r>
              <a:rPr lang="en-US" b="1" u="sng" dirty="0"/>
              <a:t>self-actualization</a:t>
            </a:r>
            <a:r>
              <a:rPr lang="en-US" b="1" dirty="0"/>
              <a:t> </a:t>
            </a:r>
            <a:r>
              <a:rPr lang="en-US" dirty="0"/>
              <a:t>-- the </a:t>
            </a:r>
            <a:r>
              <a:rPr lang="en-US" i="1" dirty="0"/>
              <a:t>being needs</a:t>
            </a:r>
            <a:r>
              <a:rPr lang="en-US" b="1" dirty="0"/>
              <a:t>.  </a:t>
            </a:r>
            <a:r>
              <a:rPr lang="en-US" sz="2000" b="1" dirty="0"/>
              <a:t>This freedom allows them to learn missing reading, or other cognitive skills that can make a huge difference in their school success. </a:t>
            </a:r>
            <a:endParaRPr lang="en-US" sz="2400" b="1" dirty="0"/>
          </a:p>
          <a:p>
            <a:pPr algn="ctr"/>
            <a:endParaRPr lang="en-US" dirty="0"/>
          </a:p>
        </p:txBody>
      </p:sp>
    </p:spTree>
    <p:extLst>
      <p:ext uri="{BB962C8B-B14F-4D97-AF65-F5344CB8AC3E}">
        <p14:creationId xmlns:p14="http://schemas.microsoft.com/office/powerpoint/2010/main" val="7986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8916" y="1365707"/>
            <a:ext cx="8795084" cy="5355770"/>
          </a:xfrm>
        </p:spPr>
        <p:txBody>
          <a:bodyPr>
            <a:noAutofit/>
          </a:bodyPr>
          <a:lstStyle/>
          <a:p>
            <a:pPr>
              <a:buFont typeface="Arial" panose="020B0604020202020204" pitchFamily="34" charset="0"/>
              <a:buChar char="•"/>
            </a:pPr>
            <a:r>
              <a:rPr lang="en-US" sz="2800" b="1" dirty="0" smtClean="0">
                <a:effectLst/>
                <a:latin typeface="+mj-lt"/>
                <a:cs typeface="Times New Roman" panose="02020603050405020304" pitchFamily="18" charset="0"/>
              </a:rPr>
              <a:t>Children experience </a:t>
            </a:r>
            <a:r>
              <a:rPr lang="en-US" sz="2800" b="1" dirty="0">
                <a:effectLst/>
                <a:latin typeface="+mj-lt"/>
                <a:cs typeface="Times New Roman" panose="02020603050405020304" pitchFamily="18" charset="0"/>
              </a:rPr>
              <a:t>and perceive a range </a:t>
            </a:r>
            <a:r>
              <a:rPr lang="en-US" sz="2800" b="1" dirty="0" smtClean="0">
                <a:effectLst/>
                <a:latin typeface="+mj-lt"/>
                <a:cs typeface="Times New Roman" panose="02020603050405020304" pitchFamily="18" charset="0"/>
              </a:rPr>
              <a:t>of emotions.</a:t>
            </a:r>
            <a:endParaRPr lang="en-US" sz="2800" dirty="0">
              <a:effectLst/>
              <a:latin typeface="+mj-lt"/>
              <a:cs typeface="Times New Roman" panose="02020603050405020304" pitchFamily="18" charset="0"/>
            </a:endParaRPr>
          </a:p>
          <a:p>
            <a:pPr>
              <a:buFont typeface="Arial" panose="020B0604020202020204" pitchFamily="34" charset="0"/>
              <a:buChar char="•"/>
            </a:pPr>
            <a:r>
              <a:rPr lang="en-US" sz="2800" b="1" dirty="0" smtClean="0">
                <a:effectLst/>
                <a:latin typeface="+mj-lt"/>
                <a:cs typeface="Times New Roman" panose="02020603050405020304" pitchFamily="18" charset="0"/>
              </a:rPr>
              <a:t>Early </a:t>
            </a:r>
            <a:r>
              <a:rPr lang="en-US" sz="2800" b="1" dirty="0">
                <a:effectLst/>
                <a:latin typeface="+mj-lt"/>
                <a:cs typeface="Times New Roman" panose="02020603050405020304" pitchFamily="18" charset="0"/>
              </a:rPr>
              <a:t>positive interactions promote emotional wellness throughout the lifespan. </a:t>
            </a:r>
            <a:endParaRPr lang="en-US" sz="2800" dirty="0">
              <a:effectLst/>
              <a:latin typeface="+mj-lt"/>
              <a:cs typeface="Times New Roman" panose="02020603050405020304" pitchFamily="18" charset="0"/>
            </a:endParaRPr>
          </a:p>
          <a:p>
            <a:pPr>
              <a:buFont typeface="Arial" panose="020B0604020202020204" pitchFamily="34" charset="0"/>
              <a:buChar char="•"/>
            </a:pPr>
            <a:r>
              <a:rPr lang="en-US" sz="2800" b="1" dirty="0" smtClean="0">
                <a:effectLst/>
                <a:latin typeface="+mj-lt"/>
                <a:cs typeface="Times New Roman" panose="02020603050405020304" pitchFamily="18" charset="0"/>
              </a:rPr>
              <a:t>Having </a:t>
            </a:r>
            <a:r>
              <a:rPr lang="en-US" sz="2800" b="1" dirty="0">
                <a:effectLst/>
                <a:latin typeface="+mj-lt"/>
                <a:cs typeface="Times New Roman" panose="02020603050405020304" pitchFamily="18" charset="0"/>
              </a:rPr>
              <a:t>appropriate expectations of </a:t>
            </a:r>
            <a:r>
              <a:rPr lang="en-US" sz="2800" b="1" dirty="0" smtClean="0">
                <a:effectLst/>
                <a:latin typeface="+mj-lt"/>
                <a:cs typeface="Times New Roman" panose="02020603050405020304" pitchFamily="18" charset="0"/>
              </a:rPr>
              <a:t> </a:t>
            </a:r>
            <a:r>
              <a:rPr lang="en-US" sz="2800" b="1" dirty="0">
                <a:effectLst/>
                <a:latin typeface="+mj-lt"/>
                <a:cs typeface="Times New Roman" panose="02020603050405020304" pitchFamily="18" charset="0"/>
              </a:rPr>
              <a:t>children's development is important. </a:t>
            </a:r>
            <a:endParaRPr lang="en-US" sz="2800" dirty="0">
              <a:effectLst/>
              <a:latin typeface="+mj-lt"/>
              <a:cs typeface="Times New Roman" panose="02020603050405020304" pitchFamily="18" charset="0"/>
            </a:endParaRPr>
          </a:p>
          <a:p>
            <a:pPr>
              <a:buFont typeface="Arial" panose="020B0604020202020204" pitchFamily="34" charset="0"/>
              <a:buChar char="•"/>
            </a:pPr>
            <a:r>
              <a:rPr lang="en-US" sz="2800" b="1" dirty="0" smtClean="0">
                <a:effectLst/>
                <a:latin typeface="+mj-lt"/>
                <a:cs typeface="Times New Roman" panose="02020603050405020304" pitchFamily="18" charset="0"/>
              </a:rPr>
              <a:t>Parents </a:t>
            </a:r>
            <a:r>
              <a:rPr lang="en-US" sz="2800" b="1" dirty="0">
                <a:effectLst/>
                <a:latin typeface="+mj-lt"/>
                <a:cs typeface="Times New Roman" panose="02020603050405020304" pitchFamily="18" charset="0"/>
              </a:rPr>
              <a:t>and caregivers should be mindful of their own emotional well-being, seeking support if they need it. </a:t>
            </a:r>
            <a:endParaRPr lang="en-US" sz="2800" dirty="0">
              <a:effectLst/>
              <a:latin typeface="+mj-lt"/>
              <a:cs typeface="Times New Roman" panose="02020603050405020304" pitchFamily="18" charset="0"/>
            </a:endParaRPr>
          </a:p>
          <a:p>
            <a:pPr>
              <a:buFont typeface="Arial" panose="020B0604020202020204" pitchFamily="34" charset="0"/>
              <a:buChar char="•"/>
            </a:pPr>
            <a:r>
              <a:rPr lang="en-US" sz="2800" b="1" dirty="0" smtClean="0">
                <a:effectLst/>
                <a:latin typeface="+mj-lt"/>
                <a:cs typeface="Times New Roman" panose="02020603050405020304" pitchFamily="18" charset="0"/>
              </a:rPr>
              <a:t>Children </a:t>
            </a:r>
            <a:r>
              <a:rPr lang="en-US" sz="2800" b="1" dirty="0">
                <a:effectLst/>
                <a:latin typeface="+mj-lt"/>
                <a:cs typeface="Times New Roman" panose="02020603050405020304" pitchFamily="18" charset="0"/>
              </a:rPr>
              <a:t>are resilient and, if properly supported, can overcome potentially traumatic events.</a:t>
            </a:r>
            <a:endParaRPr lang="en-US" sz="2800" dirty="0">
              <a:effectLst/>
              <a:latin typeface="+mj-lt"/>
              <a:cs typeface="Times New Roman" panose="02020603050405020304" pitchFamily="18" charset="0"/>
            </a:endParaRPr>
          </a:p>
          <a:p>
            <a:pPr>
              <a:buFont typeface="Arial" panose="020B0604020202020204" pitchFamily="34" charset="0"/>
              <a:buChar char="•"/>
            </a:pPr>
            <a:endParaRPr lang="en-US" sz="2800" dirty="0">
              <a:latin typeface="+mj-lt"/>
            </a:endParaRPr>
          </a:p>
        </p:txBody>
      </p:sp>
      <p:sp>
        <p:nvSpPr>
          <p:cNvPr id="4" name="Slide Number Placeholder 3"/>
          <p:cNvSpPr>
            <a:spLocks noGrp="1"/>
          </p:cNvSpPr>
          <p:nvPr>
            <p:ph type="sldNum" sz="quarter" idx="11"/>
          </p:nvPr>
        </p:nvSpPr>
        <p:spPr/>
        <p:txBody>
          <a:bodyPr/>
          <a:lstStyle/>
          <a:p>
            <a:fld id="{8B37D5FE-740C-46F5-801A-FA5477D9711F}" type="slidenum">
              <a:rPr lang="en-US" smtClean="0"/>
              <a:pPr/>
              <a:t>2</a:t>
            </a:fld>
            <a:endParaRPr lang="en-US" dirty="0"/>
          </a:p>
        </p:txBody>
      </p:sp>
      <p:sp>
        <p:nvSpPr>
          <p:cNvPr id="5" name="TextBox 4"/>
          <p:cNvSpPr txBox="1"/>
          <p:nvPr/>
        </p:nvSpPr>
        <p:spPr>
          <a:xfrm>
            <a:off x="822960" y="696686"/>
            <a:ext cx="7112726" cy="584775"/>
          </a:xfrm>
          <a:prstGeom prst="rect">
            <a:avLst/>
          </a:prstGeom>
          <a:noFill/>
        </p:spPr>
        <p:txBody>
          <a:bodyPr wrap="square" rtlCol="0">
            <a:spAutoFit/>
          </a:bodyPr>
          <a:lstStyle/>
          <a:p>
            <a:r>
              <a:rPr lang="en-US" sz="3200" b="1" dirty="0" smtClean="0">
                <a:latin typeface="+mj-lt"/>
                <a:cs typeface="Times New Roman" panose="02020603050405020304" pitchFamily="18" charset="0"/>
              </a:rPr>
              <a:t>Laying the Foundation</a:t>
            </a:r>
            <a:endParaRPr lang="en-US" sz="3200" b="1" dirty="0">
              <a:latin typeface="+mj-lt"/>
              <a:cs typeface="Times New Roman" panose="02020603050405020304" pitchFamily="18" charset="0"/>
            </a:endParaRPr>
          </a:p>
        </p:txBody>
      </p:sp>
    </p:spTree>
    <p:extLst>
      <p:ext uri="{BB962C8B-B14F-4D97-AF65-F5344CB8AC3E}">
        <p14:creationId xmlns:p14="http://schemas.microsoft.com/office/powerpoint/2010/main" val="290875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15" y="1378283"/>
            <a:ext cx="8165306" cy="2492990"/>
          </a:xfrm>
          <a:prstGeom prst="rect">
            <a:avLst/>
          </a:prstGeom>
          <a:noFill/>
          <a:ln>
            <a:noFill/>
          </a:ln>
        </p:spPr>
        <p:txBody>
          <a:bodyPr wrap="square" rtlCol="0">
            <a:spAutoFit/>
          </a:bodyPr>
          <a:lstStyle/>
          <a:p>
            <a:pPr algn="ctr"/>
            <a:r>
              <a:rPr lang="en-US" sz="2100" b="1" u="sng" dirty="0"/>
              <a:t>Provide Opportunities for Students to Make Choices</a:t>
            </a:r>
          </a:p>
          <a:p>
            <a:endParaRPr lang="en-US" dirty="0"/>
          </a:p>
          <a:p>
            <a:r>
              <a:rPr lang="en-US" dirty="0"/>
              <a:t>Deliberately choose how you set up the experience for clients/students and look at how many </a:t>
            </a:r>
            <a:r>
              <a:rPr lang="en-US" dirty="0">
                <a:solidFill>
                  <a:srgbClr val="FF0000"/>
                </a:solidFill>
              </a:rPr>
              <a:t>opportunities you provide them to make choices </a:t>
            </a:r>
            <a:r>
              <a:rPr lang="en-US" dirty="0"/>
              <a:t>vs. the choices being made by the facilitators. Any time a directive is given to clients, it removes an opportunity of choice from the clients, and an opportunity to learn more about the clients as a result.</a:t>
            </a:r>
          </a:p>
          <a:p>
            <a:endParaRPr lang="en-US" sz="1350" dirty="0"/>
          </a:p>
          <a:p>
            <a:endParaRPr lang="en-US" sz="135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206" r="27619"/>
          <a:stretch/>
        </p:blipFill>
        <p:spPr>
          <a:xfrm rot="5400000">
            <a:off x="743354" y="2809327"/>
            <a:ext cx="3178630" cy="4483288"/>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3240768"/>
            <a:ext cx="3769632" cy="3492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DEC9"/>
                  </a:outerShdw>
                </a:effectLst>
              </a14:hiddenEffects>
            </a:ext>
          </a:extLst>
        </p:spPr>
      </p:pic>
    </p:spTree>
    <p:extLst>
      <p:ext uri="{BB962C8B-B14F-4D97-AF65-F5344CB8AC3E}">
        <p14:creationId xmlns:p14="http://schemas.microsoft.com/office/powerpoint/2010/main" val="238980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338" y="1942883"/>
            <a:ext cx="6400800" cy="676275"/>
          </a:xfrm>
        </p:spPr>
        <p:txBody>
          <a:bodyPr>
            <a:normAutofit fontScale="90000"/>
          </a:bodyPr>
          <a:lstStyle/>
          <a:p>
            <a:pPr algn="ctr"/>
            <a:r>
              <a:rPr lang="en-US" b="1" dirty="0" smtClean="0"/>
              <a:t/>
            </a:r>
            <a:br>
              <a:rPr lang="en-US" b="1" dirty="0" smtClean="0"/>
            </a:br>
            <a:r>
              <a:rPr lang="en-US" sz="3975" b="1" dirty="0"/>
              <a:t>Productive Struggles</a:t>
            </a:r>
            <a:br>
              <a:rPr lang="en-US" sz="3975" b="1" dirty="0"/>
            </a:br>
            <a:r>
              <a:rPr lang="en-US" sz="2325" b="1" dirty="0"/>
              <a:t>build problem solving skills, </a:t>
            </a:r>
            <a:r>
              <a:rPr lang="en-US" sz="2700" b="1" dirty="0"/>
              <a:t>persistence, </a:t>
            </a:r>
            <a:br>
              <a:rPr lang="en-US" sz="2700" b="1" dirty="0"/>
            </a:br>
            <a:r>
              <a:rPr lang="en-US" sz="2325" b="1" dirty="0"/>
              <a:t>and self-efficacy!</a:t>
            </a:r>
            <a:endParaRPr lang="en-US" sz="3975"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869" y="2779628"/>
            <a:ext cx="4321656" cy="3241242"/>
          </a:xfrm>
        </p:spPr>
      </p:pic>
      <p:pic>
        <p:nvPicPr>
          <p:cNvPr id="6" name="Picture 5"/>
          <p:cNvPicPr>
            <a:picLocks noChangeAspect="1"/>
          </p:cNvPicPr>
          <p:nvPr/>
        </p:nvPicPr>
        <p:blipFill rotWithShape="1">
          <a:blip r:embed="rId4"/>
          <a:srcRect t="10748"/>
          <a:stretch/>
        </p:blipFill>
        <p:spPr>
          <a:xfrm>
            <a:off x="6601138" y="1491731"/>
            <a:ext cx="2476789" cy="2671763"/>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l="1103" r="1103"/>
          <a:stretch>
            <a:fillRect/>
          </a:stretch>
        </p:blipFill>
        <p:spPr bwMode="auto">
          <a:xfrm>
            <a:off x="4479130" y="3921920"/>
            <a:ext cx="2834099" cy="209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DEC9"/>
                  </a:outerShdw>
                </a:effectLst>
              </a14:hiddenEffects>
            </a:ext>
          </a:extLst>
        </p:spPr>
      </p:pic>
    </p:spTree>
    <p:extLst>
      <p:ext uri="{BB962C8B-B14F-4D97-AF65-F5344CB8AC3E}">
        <p14:creationId xmlns:p14="http://schemas.microsoft.com/office/powerpoint/2010/main" val="309096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088" y="1319934"/>
            <a:ext cx="7408069" cy="715581"/>
          </a:xfrm>
          <a:prstGeom prst="rect">
            <a:avLst/>
          </a:prstGeom>
          <a:noFill/>
          <a:ln>
            <a:solidFill>
              <a:schemeClr val="bg2"/>
            </a:solidFill>
          </a:ln>
        </p:spPr>
        <p:txBody>
          <a:bodyPr wrap="square" rtlCol="0">
            <a:spAutoFit/>
          </a:bodyPr>
          <a:lstStyle/>
          <a:p>
            <a:pPr algn="ctr"/>
            <a:r>
              <a:rPr lang="en-US" sz="2700" dirty="0"/>
              <a:t>Obstacle Course</a:t>
            </a:r>
          </a:p>
          <a:p>
            <a:pPr algn="ctr"/>
            <a:r>
              <a:rPr lang="en-US" sz="1350" dirty="0"/>
              <a:t>assessment, decoding, vocabulary, fluency</a:t>
            </a:r>
          </a:p>
        </p:txBody>
      </p:sp>
      <p:pic>
        <p:nvPicPr>
          <p:cNvPr id="3" name="Picture 2" descr="C:\Users\pickel\Desktop\EAGALA\HPR summer'12 program\tutoring\McKenna Woolsey\McKenna Session #2 photos\IMG_0979.JPG"/>
          <p:cNvPicPr/>
          <p:nvPr/>
        </p:nvPicPr>
        <p:blipFill rotWithShape="1">
          <a:blip r:embed="rId3" cstate="print">
            <a:extLst>
              <a:ext uri="{28A0092B-C50C-407E-A947-70E740481C1C}">
                <a14:useLocalDpi xmlns:a14="http://schemas.microsoft.com/office/drawing/2010/main" val="0"/>
              </a:ext>
            </a:extLst>
          </a:blip>
          <a:srcRect t="37773"/>
          <a:stretch/>
        </p:blipFill>
        <p:spPr bwMode="auto">
          <a:xfrm>
            <a:off x="139780" y="2012432"/>
            <a:ext cx="3132058" cy="2504621"/>
          </a:xfrm>
          <a:prstGeom prst="rect">
            <a:avLst/>
          </a:prstGeom>
          <a:noFill/>
          <a:ln>
            <a:noFill/>
          </a:ln>
          <a:extLst>
            <a:ext uri="{53640926-AAD7-44D8-BBD7-CCE9431645EC}">
              <a14:shadowObscured xmlns:a14="http://schemas.microsoft.com/office/drawing/2010/main"/>
            </a:ext>
          </a:extLst>
        </p:spPr>
      </p:pic>
      <p:pic>
        <p:nvPicPr>
          <p:cNvPr id="4" name="Picture 3" descr="C:\Users\pickel\Desktop\EAGALA\tutoring\phone photos 7-11-12\084.JPG"/>
          <p:cNvPicPr/>
          <p:nvPr/>
        </p:nvPicPr>
        <p:blipFill rotWithShape="1">
          <a:blip r:embed="rId4" cstate="print">
            <a:extLst>
              <a:ext uri="{28A0092B-C50C-407E-A947-70E740481C1C}">
                <a14:useLocalDpi xmlns:a14="http://schemas.microsoft.com/office/drawing/2010/main" val="0"/>
              </a:ext>
            </a:extLst>
          </a:blip>
          <a:srcRect t="26101" b="48075"/>
          <a:stretch/>
        </p:blipFill>
        <p:spPr bwMode="auto">
          <a:xfrm>
            <a:off x="139780" y="4636295"/>
            <a:ext cx="5318045" cy="1274445"/>
          </a:xfrm>
          <a:prstGeom prst="rect">
            <a:avLst/>
          </a:prstGeom>
          <a:noFill/>
          <a:ln>
            <a:noFill/>
          </a:ln>
          <a:extLst>
            <a:ext uri="{53640926-AAD7-44D8-BBD7-CCE9431645EC}">
              <a14:shadowObscured xmlns:a14="http://schemas.microsoft.com/office/drawing/2010/main"/>
            </a:ext>
          </a:extLst>
        </p:spPr>
      </p:pic>
      <p:pic>
        <p:nvPicPr>
          <p:cNvPr id="5" name="Picture 4" descr="C:\Users\pickel\Desktop\EAGALA\HPR summer'12 program\tutoring\Jaida Chan\Jaida #3 Session photos\IMG_1025.JPG"/>
          <p:cNvPicPr/>
          <p:nvPr/>
        </p:nvPicPr>
        <p:blipFill rotWithShape="1">
          <a:blip r:embed="rId5" cstate="print">
            <a:extLst>
              <a:ext uri="{28A0092B-C50C-407E-A947-70E740481C1C}">
                <a14:useLocalDpi xmlns:a14="http://schemas.microsoft.com/office/drawing/2010/main" val="0"/>
              </a:ext>
            </a:extLst>
          </a:blip>
          <a:srcRect t="39978" b="7934"/>
          <a:stretch/>
        </p:blipFill>
        <p:spPr bwMode="auto">
          <a:xfrm>
            <a:off x="3885009" y="2817116"/>
            <a:ext cx="2388394" cy="1657826"/>
          </a:xfrm>
          <a:prstGeom prst="rect">
            <a:avLst/>
          </a:prstGeom>
          <a:noFill/>
          <a:ln>
            <a:noFill/>
          </a:ln>
          <a:extLst>
            <a:ext uri="{53640926-AAD7-44D8-BBD7-CCE9431645EC}">
              <a14:shadowObscured xmlns:a14="http://schemas.microsoft.com/office/drawing/2010/main"/>
            </a:ext>
          </a:extLst>
        </p:spPr>
      </p:pic>
      <p:sp>
        <p:nvSpPr>
          <p:cNvPr id="7" name="Text Box 2"/>
          <p:cNvSpPr txBox="1">
            <a:spLocks noChangeArrowheads="1"/>
          </p:cNvSpPr>
          <p:nvPr/>
        </p:nvSpPr>
        <p:spPr bwMode="auto">
          <a:xfrm>
            <a:off x="3971924" y="2540116"/>
            <a:ext cx="2035970" cy="276999"/>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ts val="600"/>
              </a:spcAft>
            </a:pPr>
            <a:r>
              <a:rPr lang="en-US" altLang="en-US" sz="1350" b="1" dirty="0">
                <a:latin typeface="Calibri" panose="020F0502020204030204" pitchFamily="34" charset="0"/>
              </a:rPr>
              <a:t>“writer’s / reader’s  Block”</a:t>
            </a:r>
          </a:p>
        </p:txBody>
      </p:sp>
      <p:pic>
        <p:nvPicPr>
          <p:cNvPr id="8" name="Picture 7" descr="C:\Users\pickel\Desktop\EAGALA\HPR summer'12 program\tutoring\Colton Fereira\Colton Session #3 photos\IMG_1032.JPG"/>
          <p:cNvPicPr/>
          <p:nvPr/>
        </p:nvPicPr>
        <p:blipFill rotWithShape="1">
          <a:blip r:embed="rId6" cstate="print">
            <a:extLst>
              <a:ext uri="{28A0092B-C50C-407E-A947-70E740481C1C}">
                <a14:useLocalDpi xmlns:a14="http://schemas.microsoft.com/office/drawing/2010/main" val="0"/>
              </a:ext>
            </a:extLst>
          </a:blip>
          <a:srcRect l="24828"/>
          <a:stretch/>
        </p:blipFill>
        <p:spPr bwMode="auto">
          <a:xfrm>
            <a:off x="6557963" y="2188846"/>
            <a:ext cx="2348150" cy="3811904"/>
          </a:xfrm>
          <a:prstGeom prst="rect">
            <a:avLst/>
          </a:prstGeom>
          <a:noFill/>
          <a:ln>
            <a:noFill/>
          </a:ln>
          <a:extLst>
            <a:ext uri="{53640926-AAD7-44D8-BBD7-CCE9431645EC}">
              <a14:shadowObscured xmlns:a14="http://schemas.microsoft.com/office/drawing/2010/main"/>
            </a:ext>
          </a:extLst>
        </p:spPr>
      </p:pic>
      <p:sp>
        <p:nvSpPr>
          <p:cNvPr id="10" name="Text Box 2"/>
          <p:cNvSpPr txBox="1">
            <a:spLocks noChangeArrowheads="1"/>
          </p:cNvSpPr>
          <p:nvPr/>
        </p:nvSpPr>
        <p:spPr bwMode="auto">
          <a:xfrm>
            <a:off x="7005876" y="4996518"/>
            <a:ext cx="1835944" cy="276999"/>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ts val="600"/>
              </a:spcAft>
            </a:pPr>
            <a:r>
              <a:rPr lang="en-US" altLang="en-US" sz="1350" b="1" dirty="0">
                <a:latin typeface="Calibri" panose="020F0502020204030204" pitchFamily="34" charset="0"/>
              </a:rPr>
              <a:t>Built in “escape routes”</a:t>
            </a:r>
          </a:p>
        </p:txBody>
      </p:sp>
      <p:sp>
        <p:nvSpPr>
          <p:cNvPr id="11" name="Text Box 2"/>
          <p:cNvSpPr txBox="1">
            <a:spLocks noChangeArrowheads="1"/>
          </p:cNvSpPr>
          <p:nvPr/>
        </p:nvSpPr>
        <p:spPr bwMode="auto">
          <a:xfrm>
            <a:off x="496967" y="5058043"/>
            <a:ext cx="1367552" cy="276999"/>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ts val="600"/>
              </a:spcAft>
            </a:pPr>
            <a:r>
              <a:rPr lang="en-US" altLang="en-US" sz="1350" b="1" dirty="0">
                <a:latin typeface="Calibri" panose="020F0502020204030204" pitchFamily="34" charset="0"/>
              </a:rPr>
              <a:t>No way in or out</a:t>
            </a:r>
          </a:p>
        </p:txBody>
      </p:sp>
      <p:sp>
        <p:nvSpPr>
          <p:cNvPr id="12" name="Text Box 2"/>
          <p:cNvSpPr txBox="1">
            <a:spLocks noChangeArrowheads="1"/>
          </p:cNvSpPr>
          <p:nvPr/>
        </p:nvSpPr>
        <p:spPr bwMode="auto">
          <a:xfrm>
            <a:off x="2489716" y="3725399"/>
            <a:ext cx="725805" cy="484748"/>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ts val="600"/>
              </a:spcAft>
            </a:pPr>
            <a:r>
              <a:rPr lang="en-US" altLang="en-US" sz="1350" b="1" dirty="0">
                <a:latin typeface="Calibri" panose="020F0502020204030204" pitchFamily="34" charset="0"/>
              </a:rPr>
              <a:t>High anxiety!</a:t>
            </a:r>
          </a:p>
        </p:txBody>
      </p:sp>
    </p:spTree>
    <p:extLst>
      <p:ext uri="{BB962C8B-B14F-4D97-AF65-F5344CB8AC3E}">
        <p14:creationId xmlns:p14="http://schemas.microsoft.com/office/powerpoint/2010/main" val="293623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55" y="1593761"/>
            <a:ext cx="5750291" cy="3670479"/>
          </a:xfrm>
          <a:prstGeom prst="rect">
            <a:avLst/>
          </a:prstGeom>
        </p:spPr>
      </p:pic>
      <p:sp>
        <p:nvSpPr>
          <p:cNvPr id="3" name="TextBox 2"/>
          <p:cNvSpPr txBox="1"/>
          <p:nvPr/>
        </p:nvSpPr>
        <p:spPr>
          <a:xfrm>
            <a:off x="3107532" y="5350669"/>
            <a:ext cx="3214688" cy="300082"/>
          </a:xfrm>
          <a:prstGeom prst="rect">
            <a:avLst/>
          </a:prstGeom>
          <a:noFill/>
          <a:ln>
            <a:solidFill>
              <a:schemeClr val="bg2"/>
            </a:solidFill>
          </a:ln>
        </p:spPr>
        <p:txBody>
          <a:bodyPr wrap="square" rtlCol="0">
            <a:spAutoFit/>
          </a:bodyPr>
          <a:lstStyle/>
          <a:p>
            <a:r>
              <a:rPr lang="en-US" sz="1350" dirty="0"/>
              <a:t>Her representation of a “chapter book”</a:t>
            </a:r>
          </a:p>
        </p:txBody>
      </p:sp>
    </p:spTree>
    <p:extLst>
      <p:ext uri="{BB962C8B-B14F-4D97-AF65-F5344CB8AC3E}">
        <p14:creationId xmlns:p14="http://schemas.microsoft.com/office/powerpoint/2010/main" val="5191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831" y="1828800"/>
            <a:ext cx="2700338" cy="700088"/>
          </a:xfrm>
        </p:spPr>
        <p:txBody>
          <a:bodyPr>
            <a:normAutofit fontScale="90000"/>
          </a:bodyPr>
          <a:lstStyle/>
          <a:p>
            <a:r>
              <a:rPr lang="en-US" b="1" dirty="0" smtClean="0"/>
              <a:t/>
            </a:r>
            <a:br>
              <a:rPr lang="en-US" b="1" dirty="0" smtClean="0"/>
            </a:br>
            <a:r>
              <a:rPr lang="en-US" b="1" dirty="0"/>
              <a:t/>
            </a:r>
            <a:br>
              <a:rPr lang="en-US" b="1" dirty="0"/>
            </a:br>
            <a:endParaRPr lang="en-US" b="1" dirty="0"/>
          </a:p>
        </p:txBody>
      </p:sp>
      <p:sp>
        <p:nvSpPr>
          <p:cNvPr id="4" name="Rectangle 3"/>
          <p:cNvSpPr/>
          <p:nvPr/>
        </p:nvSpPr>
        <p:spPr>
          <a:xfrm>
            <a:off x="784183" y="1276965"/>
            <a:ext cx="2957513" cy="802207"/>
          </a:xfrm>
          <a:prstGeom prst="rect">
            <a:avLst/>
          </a:prstGeom>
        </p:spPr>
        <p:txBody>
          <a:bodyPr wrap="square">
            <a:spAutoFit/>
          </a:bodyPr>
          <a:lstStyle/>
          <a:p>
            <a:pPr algn="ctr"/>
            <a:r>
              <a:rPr lang="en-US" b="1" u="sng" dirty="0"/>
              <a:t>Comprehension</a:t>
            </a:r>
            <a:r>
              <a:rPr lang="en-US" sz="1050" b="1" u="sng" dirty="0"/>
              <a:t/>
            </a:r>
            <a:br>
              <a:rPr lang="en-US" sz="1050" b="1" u="sng" dirty="0"/>
            </a:br>
            <a:r>
              <a:rPr lang="en-US" b="1" dirty="0"/>
              <a:t>Story Circle</a:t>
            </a:r>
          </a:p>
          <a:p>
            <a:pPr algn="ctr"/>
            <a:endParaRPr lang="en-US" sz="1013"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776" t="22313" b="21730"/>
          <a:stretch/>
        </p:blipFill>
        <p:spPr>
          <a:xfrm>
            <a:off x="123079" y="1906309"/>
            <a:ext cx="4395657" cy="1978819"/>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8532" b="9199"/>
          <a:stretch/>
        </p:blipFill>
        <p:spPr>
          <a:xfrm>
            <a:off x="123079" y="4211699"/>
            <a:ext cx="4395657" cy="205287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561" y="2528888"/>
            <a:ext cx="4263225" cy="3197419"/>
          </a:xfrm>
          <a:prstGeom prst="rect">
            <a:avLst/>
          </a:prstGeom>
          <a:ln w="76200">
            <a:solidFill>
              <a:schemeClr val="tx1"/>
            </a:solidFill>
          </a:ln>
        </p:spPr>
      </p:pic>
      <p:sp>
        <p:nvSpPr>
          <p:cNvPr id="5" name="TextBox 4"/>
          <p:cNvSpPr txBox="1"/>
          <p:nvPr/>
        </p:nvSpPr>
        <p:spPr>
          <a:xfrm>
            <a:off x="5922169" y="1635690"/>
            <a:ext cx="2048006" cy="692497"/>
          </a:xfrm>
          <a:prstGeom prst="rect">
            <a:avLst/>
          </a:prstGeom>
          <a:noFill/>
          <a:ln>
            <a:noFill/>
          </a:ln>
        </p:spPr>
        <p:txBody>
          <a:bodyPr wrap="square" rtlCol="0">
            <a:spAutoFit/>
          </a:bodyPr>
          <a:lstStyle/>
          <a:p>
            <a:pPr algn="ctr"/>
            <a:r>
              <a:rPr lang="en-US" b="1" u="sng" dirty="0"/>
              <a:t>Basic facts + x</a:t>
            </a:r>
          </a:p>
          <a:p>
            <a:pPr algn="ctr"/>
            <a:r>
              <a:rPr lang="en-US" b="1" dirty="0"/>
              <a:t>Math</a:t>
            </a:r>
            <a:r>
              <a:rPr lang="en-US" sz="2100" b="1" dirty="0"/>
              <a:t> Ray</a:t>
            </a:r>
            <a:endParaRPr lang="en-US" sz="1350" b="1" dirty="0"/>
          </a:p>
        </p:txBody>
      </p:sp>
    </p:spTree>
    <p:extLst>
      <p:ext uri="{BB962C8B-B14F-4D97-AF65-F5344CB8AC3E}">
        <p14:creationId xmlns:p14="http://schemas.microsoft.com/office/powerpoint/2010/main" val="158643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36" t="17231" r="8615" b="10899"/>
          <a:stretch/>
        </p:blipFill>
        <p:spPr>
          <a:xfrm rot="10800000">
            <a:off x="5265289" y="2124253"/>
            <a:ext cx="3817032" cy="2654915"/>
          </a:xfrm>
          <a:prstGeom prst="rect">
            <a:avLst/>
          </a:prstGeom>
          <a:ln w="28575">
            <a:solidFill>
              <a:schemeClr val="tx1"/>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444" t="26111" r="8195" b="33889"/>
          <a:stretch/>
        </p:blipFill>
        <p:spPr>
          <a:xfrm>
            <a:off x="0" y="4503065"/>
            <a:ext cx="6392553" cy="2195217"/>
          </a:xfrm>
          <a:prstGeom prst="rect">
            <a:avLst/>
          </a:prstGeom>
        </p:spPr>
      </p:pic>
      <p:sp>
        <p:nvSpPr>
          <p:cNvPr id="5" name="Rectangle 4"/>
          <p:cNvSpPr/>
          <p:nvPr/>
        </p:nvSpPr>
        <p:spPr>
          <a:xfrm>
            <a:off x="160784" y="2031024"/>
            <a:ext cx="5042825" cy="2308324"/>
          </a:xfrm>
          <a:prstGeom prst="rect">
            <a:avLst/>
          </a:prstGeom>
          <a:solidFill>
            <a:schemeClr val="accent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600" dirty="0"/>
              <a:t>Word families on a ball (take, cake, fake, </a:t>
            </a:r>
            <a:r>
              <a:rPr lang="en-US" sz="1600" dirty="0" err="1"/>
              <a:t>etc</a:t>
            </a:r>
            <a:r>
              <a:rPr lang="en-US" sz="1600" dirty="0"/>
              <a:t>)</a:t>
            </a:r>
          </a:p>
          <a:p>
            <a:pPr marL="685800" lvl="1" indent="-342900">
              <a:buFont typeface="Arial" panose="020B0604020202020204" pitchFamily="34" charset="0"/>
              <a:buChar char="•"/>
            </a:pPr>
            <a:r>
              <a:rPr lang="en-US" sz="1600" dirty="0"/>
              <a:t>Or vocabulary words</a:t>
            </a:r>
          </a:p>
          <a:p>
            <a:pPr marL="685800" lvl="1" indent="-342900">
              <a:buFont typeface="Arial" panose="020B0604020202020204" pitchFamily="34" charset="0"/>
              <a:buChar char="•"/>
            </a:pPr>
            <a:r>
              <a:rPr lang="en-US" sz="1600" dirty="0"/>
              <a:t>Or tricky words (come some home)(though, through, thought)</a:t>
            </a:r>
          </a:p>
          <a:p>
            <a:pPr marL="685800" lvl="1" indent="-342900">
              <a:buFont typeface="Arial" panose="020B0604020202020204" pitchFamily="34" charset="0"/>
              <a:buChar char="•"/>
            </a:pPr>
            <a:r>
              <a:rPr lang="en-US" sz="1600" dirty="0"/>
              <a:t>Multiple meaning words (blaze, snip, paint)</a:t>
            </a:r>
          </a:p>
          <a:p>
            <a:pPr marL="342900" indent="-342900">
              <a:buFont typeface="Arial" panose="020B0604020202020204" pitchFamily="34" charset="0"/>
              <a:buChar char="•"/>
            </a:pPr>
            <a:r>
              <a:rPr lang="en-US" sz="1600" dirty="0"/>
              <a:t>Horse must kick halfway</a:t>
            </a:r>
          </a:p>
          <a:p>
            <a:pPr marL="342900" indent="-342900">
              <a:buFont typeface="Arial" panose="020B0604020202020204" pitchFamily="34" charset="0"/>
              <a:buChar char="•"/>
            </a:pPr>
            <a:r>
              <a:rPr lang="en-US" sz="1600" dirty="0"/>
              <a:t>Child kicks through a goal</a:t>
            </a:r>
          </a:p>
          <a:p>
            <a:pPr marL="342900" indent="-342900">
              <a:buFont typeface="Arial" panose="020B0604020202020204" pitchFamily="34" charset="0"/>
              <a:buChar char="•"/>
            </a:pPr>
            <a:r>
              <a:rPr lang="en-US" sz="1600" dirty="0"/>
              <a:t>Read all words – 1 point per word correct</a:t>
            </a:r>
          </a:p>
          <a:p>
            <a:pPr marL="342900" indent="-342900">
              <a:buFont typeface="Arial" panose="020B0604020202020204" pitchFamily="34" charset="0"/>
              <a:buChar char="•"/>
            </a:pPr>
            <a:r>
              <a:rPr lang="en-US" sz="1600" dirty="0"/>
              <a:t>Create a sentence using the word(s)</a:t>
            </a:r>
          </a:p>
        </p:txBody>
      </p:sp>
      <p:sp>
        <p:nvSpPr>
          <p:cNvPr id="7" name="Rectangle 6"/>
          <p:cNvSpPr/>
          <p:nvPr/>
        </p:nvSpPr>
        <p:spPr>
          <a:xfrm>
            <a:off x="6352540" y="5046676"/>
            <a:ext cx="2396811" cy="553998"/>
          </a:xfrm>
          <a:prstGeom prst="rect">
            <a:avLst/>
          </a:prstGeom>
        </p:spPr>
        <p:txBody>
          <a:bodyPr wrap="none">
            <a:spAutoFit/>
          </a:bodyPr>
          <a:lstStyle/>
          <a:p>
            <a:pPr algn="ctr"/>
            <a:r>
              <a:rPr lang="en-US" sz="3000" b="1" dirty="0"/>
              <a:t>Horse soccer</a:t>
            </a:r>
            <a:endParaRPr lang="en-US" sz="3000" dirty="0"/>
          </a:p>
        </p:txBody>
      </p:sp>
      <p:sp>
        <p:nvSpPr>
          <p:cNvPr id="8" name="Rectangle 7"/>
          <p:cNvSpPr/>
          <p:nvPr/>
        </p:nvSpPr>
        <p:spPr>
          <a:xfrm>
            <a:off x="5265288" y="679129"/>
            <a:ext cx="3878712" cy="1815882"/>
          </a:xfrm>
          <a:prstGeom prst="rect">
            <a:avLst/>
          </a:prstGeom>
          <a:solidFill>
            <a:schemeClr val="accent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600" dirty="0"/>
              <a:t>Math vocabulary words on a ball</a:t>
            </a:r>
          </a:p>
          <a:p>
            <a:pPr marL="342900" indent="-342900">
              <a:buFont typeface="Arial" panose="020B0604020202020204" pitchFamily="34" charset="0"/>
              <a:buChar char="•"/>
            </a:pPr>
            <a:r>
              <a:rPr lang="en-US" sz="1600" dirty="0"/>
              <a:t>Horse must kick halfway</a:t>
            </a:r>
          </a:p>
          <a:p>
            <a:pPr marL="342900" indent="-342900">
              <a:buFont typeface="Arial" panose="020B0604020202020204" pitchFamily="34" charset="0"/>
              <a:buChar char="•"/>
            </a:pPr>
            <a:r>
              <a:rPr lang="en-US" sz="1600" dirty="0"/>
              <a:t>Child kicks through a goal</a:t>
            </a:r>
          </a:p>
          <a:p>
            <a:pPr marL="342900" indent="-342900">
              <a:buFont typeface="Arial" panose="020B0604020202020204" pitchFamily="34" charset="0"/>
              <a:buChar char="•"/>
            </a:pPr>
            <a:r>
              <a:rPr lang="en-US" sz="1600" dirty="0"/>
              <a:t>Pick 2 or 3 words</a:t>
            </a:r>
          </a:p>
          <a:p>
            <a:pPr marL="342900" indent="-342900">
              <a:buFont typeface="Arial" panose="020B0604020202020204" pitchFamily="34" charset="0"/>
              <a:buChar char="•"/>
            </a:pPr>
            <a:r>
              <a:rPr lang="en-US" sz="1600" dirty="0"/>
              <a:t>Create a math sentence</a:t>
            </a:r>
          </a:p>
          <a:p>
            <a:pPr marL="342900" indent="-342900">
              <a:buFont typeface="Arial" panose="020B0604020202020204" pitchFamily="34" charset="0"/>
              <a:buChar char="•"/>
            </a:pPr>
            <a:r>
              <a:rPr lang="en-US" sz="1600" dirty="0"/>
              <a:t>Two </a:t>
            </a:r>
            <a:r>
              <a:rPr lang="en-US" sz="1600" u="sng" dirty="0"/>
              <a:t>plus</a:t>
            </a:r>
            <a:r>
              <a:rPr lang="en-US" sz="1600" dirty="0"/>
              <a:t> three </a:t>
            </a:r>
            <a:r>
              <a:rPr lang="en-US" sz="1600" u="sng" dirty="0"/>
              <a:t>take away </a:t>
            </a:r>
            <a:r>
              <a:rPr lang="en-US" sz="1600" dirty="0"/>
              <a:t>one </a:t>
            </a:r>
            <a:r>
              <a:rPr lang="en-US" sz="1600" u="sng" dirty="0"/>
              <a:t>equals</a:t>
            </a:r>
            <a:r>
              <a:rPr lang="en-US" sz="1600" dirty="0"/>
              <a:t> four.</a:t>
            </a:r>
          </a:p>
        </p:txBody>
      </p:sp>
      <p:sp>
        <p:nvSpPr>
          <p:cNvPr id="9" name="TextBox 8"/>
          <p:cNvSpPr txBox="1"/>
          <p:nvPr/>
        </p:nvSpPr>
        <p:spPr>
          <a:xfrm>
            <a:off x="273854" y="857250"/>
            <a:ext cx="5083628" cy="400110"/>
          </a:xfrm>
          <a:prstGeom prst="rect">
            <a:avLst/>
          </a:prstGeom>
          <a:noFill/>
          <a:ln>
            <a:noFill/>
          </a:ln>
        </p:spPr>
        <p:txBody>
          <a:bodyPr wrap="square" rtlCol="0">
            <a:spAutoFit/>
          </a:bodyPr>
          <a:lstStyle/>
          <a:p>
            <a:r>
              <a:rPr lang="en-US" sz="2000" b="1" dirty="0"/>
              <a:t>Adapt &amp; change the game to fit the need</a:t>
            </a:r>
            <a:r>
              <a:rPr lang="en-US" sz="1350" dirty="0"/>
              <a:t>. </a:t>
            </a:r>
          </a:p>
        </p:txBody>
      </p:sp>
    </p:spTree>
    <p:extLst>
      <p:ext uri="{BB962C8B-B14F-4D97-AF65-F5344CB8AC3E}">
        <p14:creationId xmlns:p14="http://schemas.microsoft.com/office/powerpoint/2010/main" val="25346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459" y="1337676"/>
            <a:ext cx="2968985" cy="4524315"/>
          </a:xfrm>
          <a:prstGeom prst="rect">
            <a:avLst/>
          </a:prstGeom>
          <a:noFill/>
          <a:ln>
            <a:noFill/>
          </a:ln>
        </p:spPr>
        <p:txBody>
          <a:bodyPr wrap="square" rtlCol="0">
            <a:spAutoFit/>
          </a:bodyPr>
          <a:lstStyle/>
          <a:p>
            <a:r>
              <a:rPr lang="en-US" b="1" u="sng" dirty="0"/>
              <a:t>K-5th grade Reading  </a:t>
            </a:r>
          </a:p>
          <a:p>
            <a:r>
              <a:rPr lang="en-US" i="1" dirty="0"/>
              <a:t>Decode new words; </a:t>
            </a:r>
            <a:endParaRPr lang="en-US" dirty="0"/>
          </a:p>
          <a:p>
            <a:r>
              <a:rPr lang="en-US" i="1" dirty="0"/>
              <a:t>Read quickly, accurately, &amp; </a:t>
            </a:r>
            <a:r>
              <a:rPr lang="en-US" i="1" dirty="0" smtClean="0"/>
              <a:t>     	with </a:t>
            </a:r>
            <a:r>
              <a:rPr lang="en-US" i="1" dirty="0"/>
              <a:t>expression</a:t>
            </a:r>
            <a:endParaRPr lang="en-US" dirty="0"/>
          </a:p>
          <a:p>
            <a:r>
              <a:rPr lang="en-US" i="1" dirty="0"/>
              <a:t>Build Vocabulary</a:t>
            </a:r>
            <a:endParaRPr lang="en-US" dirty="0"/>
          </a:p>
          <a:p>
            <a:r>
              <a:rPr lang="en-US" i="1" dirty="0"/>
              <a:t>Overcome barriers blocking </a:t>
            </a:r>
            <a:r>
              <a:rPr lang="en-US" i="1" dirty="0" smtClean="0"/>
              <a:t>	Comprehension</a:t>
            </a:r>
            <a:endParaRPr lang="en-US" dirty="0"/>
          </a:p>
          <a:p>
            <a:r>
              <a:rPr lang="en-US" b="1" i="1" dirty="0"/>
              <a:t> </a:t>
            </a:r>
          </a:p>
          <a:p>
            <a:endParaRPr lang="en-US" dirty="0"/>
          </a:p>
          <a:p>
            <a:r>
              <a:rPr lang="en-US" b="1" u="sng" dirty="0"/>
              <a:t>Middle School Reading:  </a:t>
            </a:r>
          </a:p>
          <a:p>
            <a:r>
              <a:rPr lang="en-US" i="1" dirty="0"/>
              <a:t>Study Skills</a:t>
            </a:r>
            <a:endParaRPr lang="en-US" dirty="0"/>
          </a:p>
          <a:p>
            <a:r>
              <a:rPr lang="en-US" i="1" dirty="0"/>
              <a:t>Comprehending Text Books</a:t>
            </a:r>
            <a:endParaRPr lang="en-US" dirty="0"/>
          </a:p>
          <a:p>
            <a:r>
              <a:rPr lang="en-US" i="1" dirty="0"/>
              <a:t>Decoding unfamiliar words  </a:t>
            </a:r>
            <a:endParaRPr lang="en-US" dirty="0"/>
          </a:p>
          <a:p>
            <a:r>
              <a:rPr lang="en-US" i="1" dirty="0"/>
              <a:t>Build Vocabulary</a:t>
            </a:r>
            <a:endParaRPr lang="en-US" dirty="0"/>
          </a:p>
          <a:p>
            <a:r>
              <a:rPr lang="en-US" i="1" dirty="0"/>
              <a:t>Higher Order Thinking </a:t>
            </a:r>
            <a:endParaRPr lang="en-US" dirty="0"/>
          </a:p>
          <a:p>
            <a:r>
              <a:rPr lang="en-US" i="1" dirty="0"/>
              <a:t>Critical &amp; Creative Thinking</a:t>
            </a:r>
            <a:endParaRPr lang="en-US" sz="1350" dirty="0"/>
          </a:p>
        </p:txBody>
      </p:sp>
      <p:sp>
        <p:nvSpPr>
          <p:cNvPr id="4" name="TextBox 3"/>
          <p:cNvSpPr txBox="1"/>
          <p:nvPr/>
        </p:nvSpPr>
        <p:spPr>
          <a:xfrm>
            <a:off x="3905004" y="1544113"/>
            <a:ext cx="4868882" cy="4339650"/>
          </a:xfrm>
          <a:prstGeom prst="rect">
            <a:avLst/>
          </a:prstGeom>
          <a:noFill/>
          <a:ln>
            <a:noFill/>
          </a:ln>
        </p:spPr>
        <p:txBody>
          <a:bodyPr wrap="square" rtlCol="0">
            <a:spAutoFit/>
          </a:bodyPr>
          <a:lstStyle/>
          <a:p>
            <a:r>
              <a:rPr lang="en-US" sz="2800" b="1" u="sng" dirty="0"/>
              <a:t>Horse Powered Field Trips</a:t>
            </a:r>
            <a:endParaRPr lang="en-US" sz="2800" dirty="0"/>
          </a:p>
          <a:p>
            <a:r>
              <a:rPr lang="en-US" dirty="0"/>
              <a:t>Equine Assisted Learning for PK, elementary, Middle School, High School, or even college  students. Focus on the unique needs of YOUR class! </a:t>
            </a:r>
            <a:endParaRPr lang="en-US" dirty="0" smtClean="0"/>
          </a:p>
          <a:p>
            <a:r>
              <a:rPr lang="en-US" dirty="0" smtClean="0"/>
              <a:t>Reading</a:t>
            </a:r>
            <a:r>
              <a:rPr lang="en-US" dirty="0"/>
              <a:t>, </a:t>
            </a:r>
            <a:endParaRPr lang="en-US" dirty="0" smtClean="0"/>
          </a:p>
          <a:p>
            <a:r>
              <a:rPr lang="en-US" dirty="0" smtClean="0"/>
              <a:t>Leadership</a:t>
            </a:r>
            <a:r>
              <a:rPr lang="en-US" dirty="0"/>
              <a:t>, </a:t>
            </a:r>
            <a:endParaRPr lang="en-US" dirty="0" smtClean="0"/>
          </a:p>
          <a:p>
            <a:r>
              <a:rPr lang="en-US" dirty="0" smtClean="0"/>
              <a:t>Cooperation</a:t>
            </a:r>
            <a:r>
              <a:rPr lang="en-US" dirty="0"/>
              <a:t>, </a:t>
            </a:r>
            <a:endParaRPr lang="en-US" dirty="0" smtClean="0"/>
          </a:p>
          <a:p>
            <a:r>
              <a:rPr lang="en-US" dirty="0" smtClean="0"/>
              <a:t>Team </a:t>
            </a:r>
            <a:r>
              <a:rPr lang="en-US" dirty="0"/>
              <a:t>Building, </a:t>
            </a:r>
            <a:endParaRPr lang="en-US" dirty="0" smtClean="0"/>
          </a:p>
          <a:p>
            <a:r>
              <a:rPr lang="en-US" dirty="0" smtClean="0"/>
              <a:t>Problem </a:t>
            </a:r>
            <a:r>
              <a:rPr lang="en-US" dirty="0"/>
              <a:t>Solving, </a:t>
            </a:r>
            <a:endParaRPr lang="en-US" dirty="0" smtClean="0"/>
          </a:p>
          <a:p>
            <a:r>
              <a:rPr lang="en-US" dirty="0" smtClean="0"/>
              <a:t>Bullying</a:t>
            </a:r>
            <a:r>
              <a:rPr lang="en-US" dirty="0"/>
              <a:t>, or ???</a:t>
            </a:r>
          </a:p>
          <a:p>
            <a:endParaRPr lang="en-US" sz="1400" dirty="0"/>
          </a:p>
          <a:p>
            <a:r>
              <a:rPr lang="en-US" sz="2400" dirty="0"/>
              <a:t> </a:t>
            </a:r>
            <a:r>
              <a:rPr lang="en-US" sz="2000" b="1" u="sng" dirty="0"/>
              <a:t>Teacher Workshops: Journey to </a:t>
            </a:r>
            <a:r>
              <a:rPr lang="en-US" sz="2000" b="1" u="sng" dirty="0" smtClean="0"/>
              <a:t>Literacy</a:t>
            </a:r>
            <a:endParaRPr lang="en-US" sz="2400" dirty="0" smtClean="0"/>
          </a:p>
          <a:p>
            <a:r>
              <a:rPr lang="en-US" sz="1600" dirty="0" smtClean="0"/>
              <a:t>Team building &amp; learning exercise for school faculty</a:t>
            </a:r>
            <a:r>
              <a:rPr lang="en-US" sz="1400" dirty="0" smtClean="0"/>
              <a:t> </a:t>
            </a:r>
          </a:p>
          <a:p>
            <a:endParaRPr lang="en-US" sz="1400" dirty="0" smtClean="0"/>
          </a:p>
        </p:txBody>
      </p:sp>
      <p:sp>
        <p:nvSpPr>
          <p:cNvPr id="5" name="Rectangle 4"/>
          <p:cNvSpPr/>
          <p:nvPr/>
        </p:nvSpPr>
        <p:spPr>
          <a:xfrm>
            <a:off x="93057" y="882037"/>
            <a:ext cx="3012363" cy="415498"/>
          </a:xfrm>
          <a:prstGeom prst="rect">
            <a:avLst/>
          </a:prstGeom>
        </p:spPr>
        <p:txBody>
          <a:bodyPr wrap="none">
            <a:spAutoFit/>
          </a:bodyPr>
          <a:lstStyle/>
          <a:p>
            <a:r>
              <a:rPr lang="en-US" sz="2100" b="1" u="sng" dirty="0"/>
              <a:t>Summer Fun Programs</a:t>
            </a:r>
          </a:p>
        </p:txBody>
      </p:sp>
    </p:spTree>
    <p:extLst>
      <p:ext uri="{BB962C8B-B14F-4D97-AF65-F5344CB8AC3E}">
        <p14:creationId xmlns:p14="http://schemas.microsoft.com/office/powerpoint/2010/main" val="67755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346620" y="1028701"/>
            <a:ext cx="4600976" cy="3450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7118" y="1786977"/>
            <a:ext cx="4306107" cy="3229580"/>
          </a:xfrm>
          <a:prstGeom prst="rect">
            <a:avLst/>
          </a:prstGeom>
        </p:spPr>
      </p:pic>
      <p:sp>
        <p:nvSpPr>
          <p:cNvPr id="4" name="Rounded Rectangle 3"/>
          <p:cNvSpPr/>
          <p:nvPr/>
        </p:nvSpPr>
        <p:spPr>
          <a:xfrm>
            <a:off x="4800598" y="4580854"/>
            <a:ext cx="3693019" cy="13329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Start where you are.</a:t>
            </a:r>
          </a:p>
          <a:p>
            <a:pPr algn="ctr"/>
            <a:r>
              <a:rPr lang="en-US" sz="2400" dirty="0">
                <a:solidFill>
                  <a:schemeClr val="tx1"/>
                </a:solidFill>
              </a:rPr>
              <a:t>Use what you have.</a:t>
            </a:r>
          </a:p>
          <a:p>
            <a:pPr algn="ctr"/>
            <a:r>
              <a:rPr lang="en-US" sz="2400" dirty="0">
                <a:solidFill>
                  <a:schemeClr val="tx1"/>
                </a:solidFill>
              </a:rPr>
              <a:t>Do what you can.</a:t>
            </a:r>
          </a:p>
        </p:txBody>
      </p:sp>
    </p:spTree>
    <p:extLst>
      <p:ext uri="{BB962C8B-B14F-4D97-AF65-F5344CB8AC3E}">
        <p14:creationId xmlns:p14="http://schemas.microsoft.com/office/powerpoint/2010/main" val="34881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56637" y="1356608"/>
            <a:ext cx="4091692" cy="4482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Freeform 2"/>
          <p:cNvSpPr/>
          <p:nvPr/>
        </p:nvSpPr>
        <p:spPr>
          <a:xfrm>
            <a:off x="5737538" y="550330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4"/>
          <p:cNvSpPr/>
          <p:nvPr/>
        </p:nvSpPr>
        <p:spPr>
          <a:xfrm>
            <a:off x="5727879" y="1481333"/>
            <a:ext cx="2984679" cy="4079925"/>
          </a:xfrm>
          <a:custGeom>
            <a:avLst/>
            <a:gdLst>
              <a:gd name="connsiteX0" fmla="*/ 0 w 3979572"/>
              <a:gd name="connsiteY0" fmla="*/ 5439900 h 5439900"/>
              <a:gd name="connsiteX1" fmla="*/ 38636 w 3979572"/>
              <a:gd name="connsiteY1" fmla="*/ 5336869 h 5439900"/>
              <a:gd name="connsiteX2" fmla="*/ 51515 w 3979572"/>
              <a:gd name="connsiteY2" fmla="*/ 5285354 h 5439900"/>
              <a:gd name="connsiteX3" fmla="*/ 64394 w 3979572"/>
              <a:gd name="connsiteY3" fmla="*/ 5246717 h 5439900"/>
              <a:gd name="connsiteX4" fmla="*/ 115910 w 3979572"/>
              <a:gd name="connsiteY4" fmla="*/ 5117928 h 5439900"/>
              <a:gd name="connsiteX5" fmla="*/ 154546 w 3979572"/>
              <a:gd name="connsiteY5" fmla="*/ 5040655 h 5439900"/>
              <a:gd name="connsiteX6" fmla="*/ 167425 w 3979572"/>
              <a:gd name="connsiteY6" fmla="*/ 5002019 h 5439900"/>
              <a:gd name="connsiteX7" fmla="*/ 206062 w 3979572"/>
              <a:gd name="connsiteY7" fmla="*/ 4976261 h 5439900"/>
              <a:gd name="connsiteX8" fmla="*/ 257577 w 3979572"/>
              <a:gd name="connsiteY8" fmla="*/ 4860351 h 5439900"/>
              <a:gd name="connsiteX9" fmla="*/ 334851 w 3979572"/>
              <a:gd name="connsiteY9" fmla="*/ 4783078 h 5439900"/>
              <a:gd name="connsiteX10" fmla="*/ 360608 w 3979572"/>
              <a:gd name="connsiteY10" fmla="*/ 4718683 h 5439900"/>
              <a:gd name="connsiteX11" fmla="*/ 373487 w 3979572"/>
              <a:gd name="connsiteY11" fmla="*/ 4680047 h 5439900"/>
              <a:gd name="connsiteX12" fmla="*/ 425003 w 3979572"/>
              <a:gd name="connsiteY12" fmla="*/ 4602774 h 5439900"/>
              <a:gd name="connsiteX13" fmla="*/ 450760 w 3979572"/>
              <a:gd name="connsiteY13" fmla="*/ 4564137 h 5439900"/>
              <a:gd name="connsiteX14" fmla="*/ 476518 w 3979572"/>
              <a:gd name="connsiteY14" fmla="*/ 4525500 h 5439900"/>
              <a:gd name="connsiteX15" fmla="*/ 489397 w 3979572"/>
              <a:gd name="connsiteY15" fmla="*/ 4486864 h 5439900"/>
              <a:gd name="connsiteX16" fmla="*/ 553791 w 3979572"/>
              <a:gd name="connsiteY16" fmla="*/ 4409590 h 5439900"/>
              <a:gd name="connsiteX17" fmla="*/ 579549 w 3979572"/>
              <a:gd name="connsiteY17" fmla="*/ 4370954 h 5439900"/>
              <a:gd name="connsiteX18" fmla="*/ 643943 w 3979572"/>
              <a:gd name="connsiteY18" fmla="*/ 4280802 h 5439900"/>
              <a:gd name="connsiteX19" fmla="*/ 682580 w 3979572"/>
              <a:gd name="connsiteY19" fmla="*/ 4164892 h 5439900"/>
              <a:gd name="connsiteX20" fmla="*/ 734096 w 3979572"/>
              <a:gd name="connsiteY20" fmla="*/ 4061861 h 5439900"/>
              <a:gd name="connsiteX21" fmla="*/ 746974 w 3979572"/>
              <a:gd name="connsiteY21" fmla="*/ 4023224 h 5439900"/>
              <a:gd name="connsiteX22" fmla="*/ 785611 w 3979572"/>
              <a:gd name="connsiteY22" fmla="*/ 3984588 h 5439900"/>
              <a:gd name="connsiteX23" fmla="*/ 850005 w 3979572"/>
              <a:gd name="connsiteY23" fmla="*/ 3894435 h 5439900"/>
              <a:gd name="connsiteX24" fmla="*/ 875763 w 3979572"/>
              <a:gd name="connsiteY24" fmla="*/ 3804283 h 5439900"/>
              <a:gd name="connsiteX25" fmla="*/ 901521 w 3979572"/>
              <a:gd name="connsiteY25" fmla="*/ 3752768 h 5439900"/>
              <a:gd name="connsiteX26" fmla="*/ 927279 w 3979572"/>
              <a:gd name="connsiteY26" fmla="*/ 3688374 h 5439900"/>
              <a:gd name="connsiteX27" fmla="*/ 978794 w 3979572"/>
              <a:gd name="connsiteY27" fmla="*/ 3572464 h 5439900"/>
              <a:gd name="connsiteX28" fmla="*/ 1017431 w 3979572"/>
              <a:gd name="connsiteY28" fmla="*/ 3546706 h 5439900"/>
              <a:gd name="connsiteX29" fmla="*/ 1043189 w 3979572"/>
              <a:gd name="connsiteY29" fmla="*/ 3469433 h 5439900"/>
              <a:gd name="connsiteX30" fmla="*/ 1056067 w 3979572"/>
              <a:gd name="connsiteY30" fmla="*/ 3430796 h 5439900"/>
              <a:gd name="connsiteX31" fmla="*/ 1094704 w 3979572"/>
              <a:gd name="connsiteY31" fmla="*/ 3392159 h 5439900"/>
              <a:gd name="connsiteX32" fmla="*/ 1133341 w 3979572"/>
              <a:gd name="connsiteY32" fmla="*/ 3314886 h 5439900"/>
              <a:gd name="connsiteX33" fmla="*/ 1210614 w 3979572"/>
              <a:gd name="connsiteY33" fmla="*/ 3250492 h 5439900"/>
              <a:gd name="connsiteX34" fmla="*/ 1249251 w 3979572"/>
              <a:gd name="connsiteY34" fmla="*/ 3198976 h 5439900"/>
              <a:gd name="connsiteX35" fmla="*/ 1287887 w 3979572"/>
              <a:gd name="connsiteY35" fmla="*/ 3160340 h 5439900"/>
              <a:gd name="connsiteX36" fmla="*/ 1339403 w 3979572"/>
              <a:gd name="connsiteY36" fmla="*/ 3083066 h 5439900"/>
              <a:gd name="connsiteX37" fmla="*/ 1378039 w 3979572"/>
              <a:gd name="connsiteY37" fmla="*/ 3044430 h 5439900"/>
              <a:gd name="connsiteX38" fmla="*/ 1455313 w 3979572"/>
              <a:gd name="connsiteY38" fmla="*/ 2928520 h 5439900"/>
              <a:gd name="connsiteX39" fmla="*/ 1532586 w 3979572"/>
              <a:gd name="connsiteY39" fmla="*/ 2825489 h 5439900"/>
              <a:gd name="connsiteX40" fmla="*/ 1622738 w 3979572"/>
              <a:gd name="connsiteY40" fmla="*/ 2748216 h 5439900"/>
              <a:gd name="connsiteX41" fmla="*/ 1661374 w 3979572"/>
              <a:gd name="connsiteY41" fmla="*/ 2683821 h 5439900"/>
              <a:gd name="connsiteX42" fmla="*/ 1687132 w 3979572"/>
              <a:gd name="connsiteY42" fmla="*/ 2645185 h 5439900"/>
              <a:gd name="connsiteX43" fmla="*/ 1725769 w 3979572"/>
              <a:gd name="connsiteY43" fmla="*/ 2619427 h 5439900"/>
              <a:gd name="connsiteX44" fmla="*/ 1815921 w 3979572"/>
              <a:gd name="connsiteY44" fmla="*/ 2529275 h 5439900"/>
              <a:gd name="connsiteX45" fmla="*/ 1944710 w 3979572"/>
              <a:gd name="connsiteY45" fmla="*/ 2400486 h 5439900"/>
              <a:gd name="connsiteX46" fmla="*/ 1983346 w 3979572"/>
              <a:gd name="connsiteY46" fmla="*/ 2361850 h 5439900"/>
              <a:gd name="connsiteX47" fmla="*/ 2021983 w 3979572"/>
              <a:gd name="connsiteY47" fmla="*/ 2323213 h 5439900"/>
              <a:gd name="connsiteX48" fmla="*/ 2047741 w 3979572"/>
              <a:gd name="connsiteY48" fmla="*/ 2284576 h 5439900"/>
              <a:gd name="connsiteX49" fmla="*/ 2086377 w 3979572"/>
              <a:gd name="connsiteY49" fmla="*/ 2258819 h 5439900"/>
              <a:gd name="connsiteX50" fmla="*/ 2163651 w 3979572"/>
              <a:gd name="connsiteY50" fmla="*/ 2181545 h 5439900"/>
              <a:gd name="connsiteX51" fmla="*/ 2279560 w 3979572"/>
              <a:gd name="connsiteY51" fmla="*/ 2078514 h 5439900"/>
              <a:gd name="connsiteX52" fmla="*/ 2356834 w 3979572"/>
              <a:gd name="connsiteY52" fmla="*/ 1975483 h 5439900"/>
              <a:gd name="connsiteX53" fmla="*/ 2395470 w 3979572"/>
              <a:gd name="connsiteY53" fmla="*/ 1911089 h 5439900"/>
              <a:gd name="connsiteX54" fmla="*/ 2446986 w 3979572"/>
              <a:gd name="connsiteY54" fmla="*/ 1859574 h 5439900"/>
              <a:gd name="connsiteX55" fmla="*/ 2498501 w 3979572"/>
              <a:gd name="connsiteY55" fmla="*/ 1782300 h 5439900"/>
              <a:gd name="connsiteX56" fmla="*/ 2537138 w 3979572"/>
              <a:gd name="connsiteY56" fmla="*/ 1679269 h 5439900"/>
              <a:gd name="connsiteX57" fmla="*/ 2408349 w 3979572"/>
              <a:gd name="connsiteY57" fmla="*/ 1601996 h 5439900"/>
              <a:gd name="connsiteX58" fmla="*/ 1674253 w 3979572"/>
              <a:gd name="connsiteY58" fmla="*/ 1614875 h 5439900"/>
              <a:gd name="connsiteX59" fmla="*/ 1609859 w 3979572"/>
              <a:gd name="connsiteY59" fmla="*/ 1679269 h 5439900"/>
              <a:gd name="connsiteX60" fmla="*/ 1584101 w 3979572"/>
              <a:gd name="connsiteY60" fmla="*/ 1756543 h 5439900"/>
              <a:gd name="connsiteX61" fmla="*/ 1622738 w 3979572"/>
              <a:gd name="connsiteY61" fmla="*/ 2168666 h 5439900"/>
              <a:gd name="connsiteX62" fmla="*/ 1661374 w 3979572"/>
              <a:gd name="connsiteY62" fmla="*/ 2207303 h 5439900"/>
              <a:gd name="connsiteX63" fmla="*/ 1712890 w 3979572"/>
              <a:gd name="connsiteY63" fmla="*/ 2233061 h 5439900"/>
              <a:gd name="connsiteX64" fmla="*/ 1764405 w 3979572"/>
              <a:gd name="connsiteY64" fmla="*/ 2245940 h 5439900"/>
              <a:gd name="connsiteX65" fmla="*/ 1803042 w 3979572"/>
              <a:gd name="connsiteY65" fmla="*/ 2271697 h 5439900"/>
              <a:gd name="connsiteX66" fmla="*/ 1880315 w 3979572"/>
              <a:gd name="connsiteY66" fmla="*/ 2297455 h 5439900"/>
              <a:gd name="connsiteX67" fmla="*/ 1983346 w 3979572"/>
              <a:gd name="connsiteY67" fmla="*/ 2348971 h 5439900"/>
              <a:gd name="connsiteX68" fmla="*/ 2060620 w 3979572"/>
              <a:gd name="connsiteY68" fmla="*/ 2361850 h 5439900"/>
              <a:gd name="connsiteX69" fmla="*/ 2125014 w 3979572"/>
              <a:gd name="connsiteY69" fmla="*/ 2387607 h 5439900"/>
              <a:gd name="connsiteX70" fmla="*/ 2176529 w 3979572"/>
              <a:gd name="connsiteY70" fmla="*/ 2413365 h 5439900"/>
              <a:gd name="connsiteX71" fmla="*/ 2228045 w 3979572"/>
              <a:gd name="connsiteY71" fmla="*/ 2426244 h 5439900"/>
              <a:gd name="connsiteX72" fmla="*/ 2266682 w 3979572"/>
              <a:gd name="connsiteY72" fmla="*/ 2439123 h 5439900"/>
              <a:gd name="connsiteX73" fmla="*/ 2318197 w 3979572"/>
              <a:gd name="connsiteY73" fmla="*/ 2452002 h 5439900"/>
              <a:gd name="connsiteX74" fmla="*/ 2369713 w 3979572"/>
              <a:gd name="connsiteY74" fmla="*/ 2477759 h 5439900"/>
              <a:gd name="connsiteX75" fmla="*/ 2408349 w 3979572"/>
              <a:gd name="connsiteY75" fmla="*/ 2490638 h 5439900"/>
              <a:gd name="connsiteX76" fmla="*/ 2446986 w 3979572"/>
              <a:gd name="connsiteY76" fmla="*/ 2516396 h 5439900"/>
              <a:gd name="connsiteX77" fmla="*/ 2550017 w 3979572"/>
              <a:gd name="connsiteY77" fmla="*/ 2555033 h 5439900"/>
              <a:gd name="connsiteX78" fmla="*/ 2665927 w 3979572"/>
              <a:gd name="connsiteY78" fmla="*/ 2670943 h 5439900"/>
              <a:gd name="connsiteX79" fmla="*/ 2704563 w 3979572"/>
              <a:gd name="connsiteY79" fmla="*/ 2709579 h 5439900"/>
              <a:gd name="connsiteX80" fmla="*/ 2743200 w 3979572"/>
              <a:gd name="connsiteY80" fmla="*/ 2735337 h 5439900"/>
              <a:gd name="connsiteX81" fmla="*/ 2768958 w 3979572"/>
              <a:gd name="connsiteY81" fmla="*/ 2786852 h 5439900"/>
              <a:gd name="connsiteX82" fmla="*/ 2807594 w 3979572"/>
              <a:gd name="connsiteY82" fmla="*/ 2864126 h 5439900"/>
              <a:gd name="connsiteX83" fmla="*/ 2833352 w 3979572"/>
              <a:gd name="connsiteY83" fmla="*/ 2967157 h 5439900"/>
              <a:gd name="connsiteX84" fmla="*/ 2846231 w 3979572"/>
              <a:gd name="connsiteY84" fmla="*/ 3095945 h 5439900"/>
              <a:gd name="connsiteX85" fmla="*/ 2871989 w 3979572"/>
              <a:gd name="connsiteY85" fmla="*/ 3302007 h 5439900"/>
              <a:gd name="connsiteX86" fmla="*/ 2897746 w 3979572"/>
              <a:gd name="connsiteY86" fmla="*/ 3688374 h 5439900"/>
              <a:gd name="connsiteX87" fmla="*/ 2884867 w 3979572"/>
              <a:gd name="connsiteY87" fmla="*/ 4396712 h 5439900"/>
              <a:gd name="connsiteX88" fmla="*/ 2794715 w 3979572"/>
              <a:gd name="connsiteY88" fmla="*/ 4435348 h 5439900"/>
              <a:gd name="connsiteX89" fmla="*/ 2678805 w 3979572"/>
              <a:gd name="connsiteY89" fmla="*/ 4473985 h 5439900"/>
              <a:gd name="connsiteX90" fmla="*/ 2524259 w 3979572"/>
              <a:gd name="connsiteY90" fmla="*/ 4486864 h 5439900"/>
              <a:gd name="connsiteX91" fmla="*/ 2408349 w 3979572"/>
              <a:gd name="connsiteY91" fmla="*/ 4499743 h 5439900"/>
              <a:gd name="connsiteX92" fmla="*/ 2279560 w 3979572"/>
              <a:gd name="connsiteY92" fmla="*/ 4512621 h 5439900"/>
              <a:gd name="connsiteX93" fmla="*/ 1442434 w 3979572"/>
              <a:gd name="connsiteY93" fmla="*/ 4499743 h 5439900"/>
              <a:gd name="connsiteX94" fmla="*/ 1403797 w 3979572"/>
              <a:gd name="connsiteY94" fmla="*/ 4486864 h 5439900"/>
              <a:gd name="connsiteX95" fmla="*/ 1352282 w 3979572"/>
              <a:gd name="connsiteY95" fmla="*/ 4473985 h 5439900"/>
              <a:gd name="connsiteX96" fmla="*/ 1197735 w 3979572"/>
              <a:gd name="connsiteY96" fmla="*/ 4448227 h 5439900"/>
              <a:gd name="connsiteX97" fmla="*/ 1120462 w 3979572"/>
              <a:gd name="connsiteY97" fmla="*/ 4409590 h 5439900"/>
              <a:gd name="connsiteX98" fmla="*/ 1081825 w 3979572"/>
              <a:gd name="connsiteY98" fmla="*/ 4370954 h 5439900"/>
              <a:gd name="connsiteX99" fmla="*/ 1030310 w 3979572"/>
              <a:gd name="connsiteY99" fmla="*/ 4345196 h 5439900"/>
              <a:gd name="connsiteX100" fmla="*/ 965915 w 3979572"/>
              <a:gd name="connsiteY100" fmla="*/ 4280802 h 5439900"/>
              <a:gd name="connsiteX101" fmla="*/ 888642 w 3979572"/>
              <a:gd name="connsiteY101" fmla="*/ 4203528 h 5439900"/>
              <a:gd name="connsiteX102" fmla="*/ 850005 w 3979572"/>
              <a:gd name="connsiteY102" fmla="*/ 4164892 h 5439900"/>
              <a:gd name="connsiteX103" fmla="*/ 811369 w 3979572"/>
              <a:gd name="connsiteY103" fmla="*/ 4126255 h 5439900"/>
              <a:gd name="connsiteX104" fmla="*/ 772732 w 3979572"/>
              <a:gd name="connsiteY104" fmla="*/ 4010345 h 5439900"/>
              <a:gd name="connsiteX105" fmla="*/ 721217 w 3979572"/>
              <a:gd name="connsiteY105" fmla="*/ 3920193 h 5439900"/>
              <a:gd name="connsiteX106" fmla="*/ 708338 w 3979572"/>
              <a:gd name="connsiteY106" fmla="*/ 3868678 h 5439900"/>
              <a:gd name="connsiteX107" fmla="*/ 682580 w 3979572"/>
              <a:gd name="connsiteY107" fmla="*/ 3765647 h 5439900"/>
              <a:gd name="connsiteX108" fmla="*/ 1287887 w 3979572"/>
              <a:gd name="connsiteY108" fmla="*/ 3727010 h 5439900"/>
              <a:gd name="connsiteX109" fmla="*/ 1365160 w 3979572"/>
              <a:gd name="connsiteY109" fmla="*/ 3701252 h 5439900"/>
              <a:gd name="connsiteX110" fmla="*/ 1416676 w 3979572"/>
              <a:gd name="connsiteY110" fmla="*/ 3688374 h 5439900"/>
              <a:gd name="connsiteX111" fmla="*/ 1442434 w 3979572"/>
              <a:gd name="connsiteY111" fmla="*/ 3649737 h 5439900"/>
              <a:gd name="connsiteX112" fmla="*/ 1455313 w 3979572"/>
              <a:gd name="connsiteY112" fmla="*/ 3611100 h 5439900"/>
              <a:gd name="connsiteX113" fmla="*/ 1442434 w 3979572"/>
              <a:gd name="connsiteY113" fmla="*/ 3289128 h 5439900"/>
              <a:gd name="connsiteX114" fmla="*/ 1416676 w 3979572"/>
              <a:gd name="connsiteY114" fmla="*/ 3250492 h 5439900"/>
              <a:gd name="connsiteX115" fmla="*/ 1378039 w 3979572"/>
              <a:gd name="connsiteY115" fmla="*/ 3173219 h 5439900"/>
              <a:gd name="connsiteX116" fmla="*/ 1339403 w 3979572"/>
              <a:gd name="connsiteY116" fmla="*/ 3134582 h 5439900"/>
              <a:gd name="connsiteX117" fmla="*/ 1313645 w 3979572"/>
              <a:gd name="connsiteY117" fmla="*/ 3083066 h 5439900"/>
              <a:gd name="connsiteX118" fmla="*/ 1236372 w 3979572"/>
              <a:gd name="connsiteY118" fmla="*/ 3031551 h 5439900"/>
              <a:gd name="connsiteX119" fmla="*/ 1159098 w 3979572"/>
              <a:gd name="connsiteY119" fmla="*/ 2954278 h 5439900"/>
              <a:gd name="connsiteX120" fmla="*/ 1120462 w 3979572"/>
              <a:gd name="connsiteY120" fmla="*/ 2928520 h 5439900"/>
              <a:gd name="connsiteX121" fmla="*/ 1056067 w 3979572"/>
              <a:gd name="connsiteY121" fmla="*/ 2864126 h 5439900"/>
              <a:gd name="connsiteX122" fmla="*/ 1030310 w 3979572"/>
              <a:gd name="connsiteY122" fmla="*/ 2825489 h 5439900"/>
              <a:gd name="connsiteX123" fmla="*/ 991673 w 3979572"/>
              <a:gd name="connsiteY123" fmla="*/ 2799731 h 5439900"/>
              <a:gd name="connsiteX124" fmla="*/ 953036 w 3979572"/>
              <a:gd name="connsiteY124" fmla="*/ 2761095 h 5439900"/>
              <a:gd name="connsiteX125" fmla="*/ 914400 w 3979572"/>
              <a:gd name="connsiteY125" fmla="*/ 2670943 h 5439900"/>
              <a:gd name="connsiteX126" fmla="*/ 901521 w 3979572"/>
              <a:gd name="connsiteY126" fmla="*/ 2619427 h 5439900"/>
              <a:gd name="connsiteX127" fmla="*/ 862884 w 3979572"/>
              <a:gd name="connsiteY127" fmla="*/ 2567912 h 5439900"/>
              <a:gd name="connsiteX128" fmla="*/ 837127 w 3979572"/>
              <a:gd name="connsiteY128" fmla="*/ 2516396 h 5439900"/>
              <a:gd name="connsiteX129" fmla="*/ 824248 w 3979572"/>
              <a:gd name="connsiteY129" fmla="*/ 2452002 h 5439900"/>
              <a:gd name="connsiteX130" fmla="*/ 811369 w 3979572"/>
              <a:gd name="connsiteY130" fmla="*/ 2413365 h 5439900"/>
              <a:gd name="connsiteX131" fmla="*/ 785611 w 3979572"/>
              <a:gd name="connsiteY131" fmla="*/ 2323213 h 5439900"/>
              <a:gd name="connsiteX132" fmla="*/ 798490 w 3979572"/>
              <a:gd name="connsiteY132" fmla="*/ 1923968 h 5439900"/>
              <a:gd name="connsiteX133" fmla="*/ 862884 w 3979572"/>
              <a:gd name="connsiteY133" fmla="*/ 1911089 h 5439900"/>
              <a:gd name="connsiteX134" fmla="*/ 1004552 w 3979572"/>
              <a:gd name="connsiteY134" fmla="*/ 1885331 h 5439900"/>
              <a:gd name="connsiteX135" fmla="*/ 1068946 w 3979572"/>
              <a:gd name="connsiteY135" fmla="*/ 1872452 h 5439900"/>
              <a:gd name="connsiteX136" fmla="*/ 1674253 w 3979572"/>
              <a:gd name="connsiteY136" fmla="*/ 1859574 h 5439900"/>
              <a:gd name="connsiteX137" fmla="*/ 1815921 w 3979572"/>
              <a:gd name="connsiteY137" fmla="*/ 1833816 h 5439900"/>
              <a:gd name="connsiteX138" fmla="*/ 1854558 w 3979572"/>
              <a:gd name="connsiteY138" fmla="*/ 1795179 h 5439900"/>
              <a:gd name="connsiteX139" fmla="*/ 1893194 w 3979572"/>
              <a:gd name="connsiteY139" fmla="*/ 1769421 h 5439900"/>
              <a:gd name="connsiteX140" fmla="*/ 1931831 w 3979572"/>
              <a:gd name="connsiteY140" fmla="*/ 1717906 h 5439900"/>
              <a:gd name="connsiteX141" fmla="*/ 1970467 w 3979572"/>
              <a:gd name="connsiteY141" fmla="*/ 1692148 h 5439900"/>
              <a:gd name="connsiteX142" fmla="*/ 2086377 w 3979572"/>
              <a:gd name="connsiteY142" fmla="*/ 1627754 h 5439900"/>
              <a:gd name="connsiteX143" fmla="*/ 2189408 w 3979572"/>
              <a:gd name="connsiteY143" fmla="*/ 1576238 h 5439900"/>
              <a:gd name="connsiteX144" fmla="*/ 2202287 w 3979572"/>
              <a:gd name="connsiteY144" fmla="*/ 1537602 h 5439900"/>
              <a:gd name="connsiteX145" fmla="*/ 2163651 w 3979572"/>
              <a:gd name="connsiteY145" fmla="*/ 1486086 h 5439900"/>
              <a:gd name="connsiteX146" fmla="*/ 2034862 w 3979572"/>
              <a:gd name="connsiteY146" fmla="*/ 1357297 h 5439900"/>
              <a:gd name="connsiteX147" fmla="*/ 1777284 w 3979572"/>
              <a:gd name="connsiteY147" fmla="*/ 1138357 h 5439900"/>
              <a:gd name="connsiteX148" fmla="*/ 1700011 w 3979572"/>
              <a:gd name="connsiteY148" fmla="*/ 1099720 h 5439900"/>
              <a:gd name="connsiteX149" fmla="*/ 1120462 w 3979572"/>
              <a:gd name="connsiteY149" fmla="*/ 1112599 h 5439900"/>
              <a:gd name="connsiteX150" fmla="*/ 540913 w 3979572"/>
              <a:gd name="connsiteY150" fmla="*/ 1099720 h 5439900"/>
              <a:gd name="connsiteX151" fmla="*/ 463639 w 3979572"/>
              <a:gd name="connsiteY151" fmla="*/ 1073962 h 5439900"/>
              <a:gd name="connsiteX152" fmla="*/ 373487 w 3979572"/>
              <a:gd name="connsiteY152" fmla="*/ 1022447 h 5439900"/>
              <a:gd name="connsiteX153" fmla="*/ 360608 w 3979572"/>
              <a:gd name="connsiteY153" fmla="*/ 983810 h 5439900"/>
              <a:gd name="connsiteX154" fmla="*/ 399245 w 3979572"/>
              <a:gd name="connsiteY154" fmla="*/ 880779 h 5439900"/>
              <a:gd name="connsiteX155" fmla="*/ 437882 w 3979572"/>
              <a:gd name="connsiteY155" fmla="*/ 842143 h 5439900"/>
              <a:gd name="connsiteX156" fmla="*/ 476518 w 3979572"/>
              <a:gd name="connsiteY156" fmla="*/ 829264 h 5439900"/>
              <a:gd name="connsiteX157" fmla="*/ 502276 w 3979572"/>
              <a:gd name="connsiteY157" fmla="*/ 790627 h 5439900"/>
              <a:gd name="connsiteX158" fmla="*/ 553791 w 3979572"/>
              <a:gd name="connsiteY158" fmla="*/ 777748 h 5439900"/>
              <a:gd name="connsiteX159" fmla="*/ 708338 w 3979572"/>
              <a:gd name="connsiteY159" fmla="*/ 764869 h 5439900"/>
              <a:gd name="connsiteX160" fmla="*/ 1339403 w 3979572"/>
              <a:gd name="connsiteY160" fmla="*/ 777748 h 5439900"/>
              <a:gd name="connsiteX161" fmla="*/ 1390918 w 3979572"/>
              <a:gd name="connsiteY161" fmla="*/ 790627 h 5439900"/>
              <a:gd name="connsiteX162" fmla="*/ 1493949 w 3979572"/>
              <a:gd name="connsiteY162" fmla="*/ 803506 h 5439900"/>
              <a:gd name="connsiteX163" fmla="*/ 1609859 w 3979572"/>
              <a:gd name="connsiteY163" fmla="*/ 829264 h 5439900"/>
              <a:gd name="connsiteX164" fmla="*/ 1725769 w 3979572"/>
              <a:gd name="connsiteY164" fmla="*/ 842143 h 5439900"/>
              <a:gd name="connsiteX165" fmla="*/ 2833352 w 3979572"/>
              <a:gd name="connsiteY165" fmla="*/ 829264 h 5439900"/>
              <a:gd name="connsiteX166" fmla="*/ 2923504 w 3979572"/>
              <a:gd name="connsiteY166" fmla="*/ 803506 h 5439900"/>
              <a:gd name="connsiteX167" fmla="*/ 2975020 w 3979572"/>
              <a:gd name="connsiteY167" fmla="*/ 790627 h 5439900"/>
              <a:gd name="connsiteX168" fmla="*/ 3013656 w 3979572"/>
              <a:gd name="connsiteY168" fmla="*/ 777748 h 5439900"/>
              <a:gd name="connsiteX169" fmla="*/ 3078051 w 3979572"/>
              <a:gd name="connsiteY169" fmla="*/ 764869 h 5439900"/>
              <a:gd name="connsiteX170" fmla="*/ 3129566 w 3979572"/>
              <a:gd name="connsiteY170" fmla="*/ 751990 h 5439900"/>
              <a:gd name="connsiteX171" fmla="*/ 3206839 w 3979572"/>
              <a:gd name="connsiteY171" fmla="*/ 726233 h 5439900"/>
              <a:gd name="connsiteX172" fmla="*/ 3271234 w 3979572"/>
              <a:gd name="connsiteY172" fmla="*/ 674717 h 5439900"/>
              <a:gd name="connsiteX173" fmla="*/ 3412901 w 3979572"/>
              <a:gd name="connsiteY173" fmla="*/ 558807 h 5439900"/>
              <a:gd name="connsiteX174" fmla="*/ 3580327 w 3979572"/>
              <a:gd name="connsiteY174" fmla="*/ 365624 h 5439900"/>
              <a:gd name="connsiteX175" fmla="*/ 3580327 w 3979572"/>
              <a:gd name="connsiteY175" fmla="*/ 365624 h 5439900"/>
              <a:gd name="connsiteX176" fmla="*/ 3644721 w 3979572"/>
              <a:gd name="connsiteY176" fmla="*/ 288351 h 5439900"/>
              <a:gd name="connsiteX177" fmla="*/ 3812146 w 3979572"/>
              <a:gd name="connsiteY177" fmla="*/ 120926 h 5439900"/>
              <a:gd name="connsiteX178" fmla="*/ 3825025 w 3979572"/>
              <a:gd name="connsiteY178" fmla="*/ 43652 h 5439900"/>
              <a:gd name="connsiteX179" fmla="*/ 3760631 w 3979572"/>
              <a:gd name="connsiteY179" fmla="*/ 30774 h 5439900"/>
              <a:gd name="connsiteX180" fmla="*/ 3361386 w 3979572"/>
              <a:gd name="connsiteY180" fmla="*/ 43652 h 5439900"/>
              <a:gd name="connsiteX181" fmla="*/ 3412901 w 3979572"/>
              <a:gd name="connsiteY181" fmla="*/ 56531 h 5439900"/>
              <a:gd name="connsiteX182" fmla="*/ 3477296 w 3979572"/>
              <a:gd name="connsiteY182" fmla="*/ 43652 h 5439900"/>
              <a:gd name="connsiteX183" fmla="*/ 3567448 w 3979572"/>
              <a:gd name="connsiteY183" fmla="*/ 30774 h 5439900"/>
              <a:gd name="connsiteX184" fmla="*/ 3915177 w 3979572"/>
              <a:gd name="connsiteY184" fmla="*/ 43652 h 5439900"/>
              <a:gd name="connsiteX185" fmla="*/ 3928056 w 3979572"/>
              <a:gd name="connsiteY185" fmla="*/ 507292 h 5439900"/>
              <a:gd name="connsiteX186" fmla="*/ 3940935 w 3979572"/>
              <a:gd name="connsiteY186" fmla="*/ 545928 h 5439900"/>
              <a:gd name="connsiteX187" fmla="*/ 3966693 w 3979572"/>
              <a:gd name="connsiteY187" fmla="*/ 610323 h 5439900"/>
              <a:gd name="connsiteX188" fmla="*/ 3979572 w 3979572"/>
              <a:gd name="connsiteY188" fmla="*/ 661838 h 543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3979572" h="5439900">
                <a:moveTo>
                  <a:pt x="0" y="5439900"/>
                </a:moveTo>
                <a:cubicBezTo>
                  <a:pt x="32664" y="5276583"/>
                  <a:pt x="-11107" y="5452937"/>
                  <a:pt x="38636" y="5336869"/>
                </a:cubicBezTo>
                <a:cubicBezTo>
                  <a:pt x="45608" y="5320600"/>
                  <a:pt x="46652" y="5302373"/>
                  <a:pt x="51515" y="5285354"/>
                </a:cubicBezTo>
                <a:cubicBezTo>
                  <a:pt x="55245" y="5272301"/>
                  <a:pt x="59521" y="5259388"/>
                  <a:pt x="64394" y="5246717"/>
                </a:cubicBezTo>
                <a:cubicBezTo>
                  <a:pt x="80992" y="5203562"/>
                  <a:pt x="101288" y="5161792"/>
                  <a:pt x="115910" y="5117928"/>
                </a:cubicBezTo>
                <a:cubicBezTo>
                  <a:pt x="148282" y="5020816"/>
                  <a:pt x="104615" y="5140519"/>
                  <a:pt x="154546" y="5040655"/>
                </a:cubicBezTo>
                <a:cubicBezTo>
                  <a:pt x="160617" y="5028513"/>
                  <a:pt x="158944" y="5012619"/>
                  <a:pt x="167425" y="5002019"/>
                </a:cubicBezTo>
                <a:cubicBezTo>
                  <a:pt x="177095" y="4989932"/>
                  <a:pt x="193183" y="4984847"/>
                  <a:pt x="206062" y="4976261"/>
                </a:cubicBezTo>
                <a:cubicBezTo>
                  <a:pt x="218813" y="4938008"/>
                  <a:pt x="226965" y="4890963"/>
                  <a:pt x="257577" y="4860351"/>
                </a:cubicBezTo>
                <a:cubicBezTo>
                  <a:pt x="317454" y="4800473"/>
                  <a:pt x="282239" y="4877780"/>
                  <a:pt x="334851" y="4783078"/>
                </a:cubicBezTo>
                <a:cubicBezTo>
                  <a:pt x="346078" y="4762869"/>
                  <a:pt x="352491" y="4740329"/>
                  <a:pt x="360608" y="4718683"/>
                </a:cubicBezTo>
                <a:cubicBezTo>
                  <a:pt x="365375" y="4705972"/>
                  <a:pt x="366894" y="4691914"/>
                  <a:pt x="373487" y="4680047"/>
                </a:cubicBezTo>
                <a:cubicBezTo>
                  <a:pt x="388521" y="4652986"/>
                  <a:pt x="407831" y="4628532"/>
                  <a:pt x="425003" y="4602774"/>
                </a:cubicBezTo>
                <a:lnTo>
                  <a:pt x="450760" y="4564137"/>
                </a:lnTo>
                <a:cubicBezTo>
                  <a:pt x="459346" y="4551258"/>
                  <a:pt x="471623" y="4540184"/>
                  <a:pt x="476518" y="4525500"/>
                </a:cubicBezTo>
                <a:cubicBezTo>
                  <a:pt x="480811" y="4512621"/>
                  <a:pt x="483326" y="4499006"/>
                  <a:pt x="489397" y="4486864"/>
                </a:cubicBezTo>
                <a:cubicBezTo>
                  <a:pt x="513378" y="4438902"/>
                  <a:pt x="518189" y="4452313"/>
                  <a:pt x="553791" y="4409590"/>
                </a:cubicBezTo>
                <a:cubicBezTo>
                  <a:pt x="563700" y="4397699"/>
                  <a:pt x="570552" y="4383549"/>
                  <a:pt x="579549" y="4370954"/>
                </a:cubicBezTo>
                <a:cubicBezTo>
                  <a:pt x="589273" y="4357341"/>
                  <a:pt x="633825" y="4301038"/>
                  <a:pt x="643943" y="4280802"/>
                </a:cubicBezTo>
                <a:cubicBezTo>
                  <a:pt x="684254" y="4200180"/>
                  <a:pt x="657985" y="4238677"/>
                  <a:pt x="682580" y="4164892"/>
                </a:cubicBezTo>
                <a:cubicBezTo>
                  <a:pt x="703585" y="4101878"/>
                  <a:pt x="702545" y="4109186"/>
                  <a:pt x="734096" y="4061861"/>
                </a:cubicBezTo>
                <a:cubicBezTo>
                  <a:pt x="738389" y="4048982"/>
                  <a:pt x="739444" y="4034520"/>
                  <a:pt x="746974" y="4023224"/>
                </a:cubicBezTo>
                <a:cubicBezTo>
                  <a:pt x="757077" y="4008069"/>
                  <a:pt x="773758" y="3998417"/>
                  <a:pt x="785611" y="3984588"/>
                </a:cubicBezTo>
                <a:cubicBezTo>
                  <a:pt x="792615" y="3976416"/>
                  <a:pt x="841849" y="3910747"/>
                  <a:pt x="850005" y="3894435"/>
                </a:cubicBezTo>
                <a:cubicBezTo>
                  <a:pt x="865575" y="3863294"/>
                  <a:pt x="863381" y="3837302"/>
                  <a:pt x="875763" y="3804283"/>
                </a:cubicBezTo>
                <a:cubicBezTo>
                  <a:pt x="882504" y="3786307"/>
                  <a:pt x="893724" y="3770312"/>
                  <a:pt x="901521" y="3752768"/>
                </a:cubicBezTo>
                <a:cubicBezTo>
                  <a:pt x="910910" y="3731642"/>
                  <a:pt x="919379" y="3710100"/>
                  <a:pt x="927279" y="3688374"/>
                </a:cubicBezTo>
                <a:cubicBezTo>
                  <a:pt x="941854" y="3648291"/>
                  <a:pt x="947140" y="3604118"/>
                  <a:pt x="978794" y="3572464"/>
                </a:cubicBezTo>
                <a:cubicBezTo>
                  <a:pt x="989739" y="3561519"/>
                  <a:pt x="1004552" y="3555292"/>
                  <a:pt x="1017431" y="3546706"/>
                </a:cubicBezTo>
                <a:lnTo>
                  <a:pt x="1043189" y="3469433"/>
                </a:lnTo>
                <a:cubicBezTo>
                  <a:pt x="1047482" y="3456554"/>
                  <a:pt x="1046468" y="3440395"/>
                  <a:pt x="1056067" y="3430796"/>
                </a:cubicBezTo>
                <a:lnTo>
                  <a:pt x="1094704" y="3392159"/>
                </a:lnTo>
                <a:cubicBezTo>
                  <a:pt x="1105179" y="3360735"/>
                  <a:pt x="1108375" y="3339852"/>
                  <a:pt x="1133341" y="3314886"/>
                </a:cubicBezTo>
                <a:cubicBezTo>
                  <a:pt x="1252583" y="3195642"/>
                  <a:pt x="1084015" y="3398189"/>
                  <a:pt x="1210614" y="3250492"/>
                </a:cubicBezTo>
                <a:cubicBezTo>
                  <a:pt x="1224583" y="3234195"/>
                  <a:pt x="1235282" y="3215273"/>
                  <a:pt x="1249251" y="3198976"/>
                </a:cubicBezTo>
                <a:cubicBezTo>
                  <a:pt x="1261104" y="3185148"/>
                  <a:pt x="1276705" y="3174717"/>
                  <a:pt x="1287887" y="3160340"/>
                </a:cubicBezTo>
                <a:cubicBezTo>
                  <a:pt x="1306893" y="3135904"/>
                  <a:pt x="1320397" y="3107502"/>
                  <a:pt x="1339403" y="3083066"/>
                </a:cubicBezTo>
                <a:cubicBezTo>
                  <a:pt x="1350585" y="3068689"/>
                  <a:pt x="1366186" y="3058258"/>
                  <a:pt x="1378039" y="3044430"/>
                </a:cubicBezTo>
                <a:cubicBezTo>
                  <a:pt x="1433580" y="2979632"/>
                  <a:pt x="1403434" y="3003455"/>
                  <a:pt x="1455313" y="2928520"/>
                </a:cubicBezTo>
                <a:cubicBezTo>
                  <a:pt x="1479749" y="2893224"/>
                  <a:pt x="1498243" y="2851247"/>
                  <a:pt x="1532586" y="2825489"/>
                </a:cubicBezTo>
                <a:cubicBezTo>
                  <a:pt x="1562427" y="2803108"/>
                  <a:pt x="1599678" y="2778963"/>
                  <a:pt x="1622738" y="2748216"/>
                </a:cubicBezTo>
                <a:cubicBezTo>
                  <a:pt x="1637757" y="2728190"/>
                  <a:pt x="1648107" y="2705048"/>
                  <a:pt x="1661374" y="2683821"/>
                </a:cubicBezTo>
                <a:cubicBezTo>
                  <a:pt x="1669577" y="2670695"/>
                  <a:pt x="1676187" y="2656130"/>
                  <a:pt x="1687132" y="2645185"/>
                </a:cubicBezTo>
                <a:cubicBezTo>
                  <a:pt x="1698077" y="2634240"/>
                  <a:pt x="1714264" y="2629782"/>
                  <a:pt x="1725769" y="2619427"/>
                </a:cubicBezTo>
                <a:cubicBezTo>
                  <a:pt x="1757358" y="2590997"/>
                  <a:pt x="1785870" y="2559326"/>
                  <a:pt x="1815921" y="2529275"/>
                </a:cubicBezTo>
                <a:lnTo>
                  <a:pt x="1944710" y="2400486"/>
                </a:lnTo>
                <a:lnTo>
                  <a:pt x="1983346" y="2361850"/>
                </a:lnTo>
                <a:cubicBezTo>
                  <a:pt x="1996225" y="2348971"/>
                  <a:pt x="2011880" y="2338368"/>
                  <a:pt x="2021983" y="2323213"/>
                </a:cubicBezTo>
                <a:cubicBezTo>
                  <a:pt x="2030569" y="2310334"/>
                  <a:pt x="2036796" y="2295521"/>
                  <a:pt x="2047741" y="2284576"/>
                </a:cubicBezTo>
                <a:cubicBezTo>
                  <a:pt x="2058686" y="2273631"/>
                  <a:pt x="2074808" y="2269102"/>
                  <a:pt x="2086377" y="2258819"/>
                </a:cubicBezTo>
                <a:cubicBezTo>
                  <a:pt x="2113603" y="2234618"/>
                  <a:pt x="2135667" y="2204865"/>
                  <a:pt x="2163651" y="2181545"/>
                </a:cubicBezTo>
                <a:cubicBezTo>
                  <a:pt x="2189341" y="2160136"/>
                  <a:pt x="2252837" y="2111176"/>
                  <a:pt x="2279560" y="2078514"/>
                </a:cubicBezTo>
                <a:cubicBezTo>
                  <a:pt x="2306745" y="2045288"/>
                  <a:pt x="2334747" y="2012295"/>
                  <a:pt x="2356834" y="1975483"/>
                </a:cubicBezTo>
                <a:cubicBezTo>
                  <a:pt x="2369713" y="1954018"/>
                  <a:pt x="2380102" y="1930848"/>
                  <a:pt x="2395470" y="1911089"/>
                </a:cubicBezTo>
                <a:cubicBezTo>
                  <a:pt x="2410379" y="1891920"/>
                  <a:pt x="2431816" y="1878537"/>
                  <a:pt x="2446986" y="1859574"/>
                </a:cubicBezTo>
                <a:cubicBezTo>
                  <a:pt x="2466325" y="1835401"/>
                  <a:pt x="2487004" y="1811043"/>
                  <a:pt x="2498501" y="1782300"/>
                </a:cubicBezTo>
                <a:cubicBezTo>
                  <a:pt x="2529301" y="1705301"/>
                  <a:pt x="2516948" y="1739838"/>
                  <a:pt x="2537138" y="1679269"/>
                </a:cubicBezTo>
                <a:cubicBezTo>
                  <a:pt x="2503348" y="1611690"/>
                  <a:pt x="2515623" y="1603646"/>
                  <a:pt x="2408349" y="1601996"/>
                </a:cubicBezTo>
                <a:lnTo>
                  <a:pt x="1674253" y="1614875"/>
                </a:lnTo>
                <a:cubicBezTo>
                  <a:pt x="1639007" y="1638373"/>
                  <a:pt x="1627934" y="1638601"/>
                  <a:pt x="1609859" y="1679269"/>
                </a:cubicBezTo>
                <a:cubicBezTo>
                  <a:pt x="1598832" y="1704080"/>
                  <a:pt x="1584101" y="1756543"/>
                  <a:pt x="1584101" y="1756543"/>
                </a:cubicBezTo>
                <a:cubicBezTo>
                  <a:pt x="1589276" y="1906621"/>
                  <a:pt x="1528903" y="2056064"/>
                  <a:pt x="1622738" y="2168666"/>
                </a:cubicBezTo>
                <a:cubicBezTo>
                  <a:pt x="1634398" y="2182658"/>
                  <a:pt x="1646553" y="2196717"/>
                  <a:pt x="1661374" y="2207303"/>
                </a:cubicBezTo>
                <a:cubicBezTo>
                  <a:pt x="1676997" y="2218462"/>
                  <a:pt x="1694914" y="2226320"/>
                  <a:pt x="1712890" y="2233061"/>
                </a:cubicBezTo>
                <a:cubicBezTo>
                  <a:pt x="1729463" y="2239276"/>
                  <a:pt x="1747233" y="2241647"/>
                  <a:pt x="1764405" y="2245940"/>
                </a:cubicBezTo>
                <a:cubicBezTo>
                  <a:pt x="1777284" y="2254526"/>
                  <a:pt x="1788898" y="2265411"/>
                  <a:pt x="1803042" y="2271697"/>
                </a:cubicBezTo>
                <a:cubicBezTo>
                  <a:pt x="1827853" y="2282724"/>
                  <a:pt x="1857724" y="2282394"/>
                  <a:pt x="1880315" y="2297455"/>
                </a:cubicBezTo>
                <a:cubicBezTo>
                  <a:pt x="1921149" y="2324678"/>
                  <a:pt x="1930029" y="2334430"/>
                  <a:pt x="1983346" y="2348971"/>
                </a:cubicBezTo>
                <a:cubicBezTo>
                  <a:pt x="2008539" y="2355842"/>
                  <a:pt x="2034862" y="2357557"/>
                  <a:pt x="2060620" y="2361850"/>
                </a:cubicBezTo>
                <a:cubicBezTo>
                  <a:pt x="2082085" y="2370436"/>
                  <a:pt x="2103888" y="2378218"/>
                  <a:pt x="2125014" y="2387607"/>
                </a:cubicBezTo>
                <a:cubicBezTo>
                  <a:pt x="2142558" y="2395404"/>
                  <a:pt x="2158553" y="2406624"/>
                  <a:pt x="2176529" y="2413365"/>
                </a:cubicBezTo>
                <a:cubicBezTo>
                  <a:pt x="2193102" y="2419580"/>
                  <a:pt x="2211026" y="2421381"/>
                  <a:pt x="2228045" y="2426244"/>
                </a:cubicBezTo>
                <a:cubicBezTo>
                  <a:pt x="2241098" y="2429974"/>
                  <a:pt x="2253629" y="2435393"/>
                  <a:pt x="2266682" y="2439123"/>
                </a:cubicBezTo>
                <a:cubicBezTo>
                  <a:pt x="2283701" y="2443986"/>
                  <a:pt x="2301624" y="2445787"/>
                  <a:pt x="2318197" y="2452002"/>
                </a:cubicBezTo>
                <a:cubicBezTo>
                  <a:pt x="2336173" y="2458743"/>
                  <a:pt x="2352067" y="2470196"/>
                  <a:pt x="2369713" y="2477759"/>
                </a:cubicBezTo>
                <a:cubicBezTo>
                  <a:pt x="2382191" y="2483107"/>
                  <a:pt x="2396207" y="2484567"/>
                  <a:pt x="2408349" y="2490638"/>
                </a:cubicBezTo>
                <a:cubicBezTo>
                  <a:pt x="2422193" y="2497560"/>
                  <a:pt x="2433142" y="2509474"/>
                  <a:pt x="2446986" y="2516396"/>
                </a:cubicBezTo>
                <a:cubicBezTo>
                  <a:pt x="2477787" y="2531797"/>
                  <a:pt x="2516576" y="2543886"/>
                  <a:pt x="2550017" y="2555033"/>
                </a:cubicBezTo>
                <a:lnTo>
                  <a:pt x="2665927" y="2670943"/>
                </a:lnTo>
                <a:cubicBezTo>
                  <a:pt x="2678806" y="2683822"/>
                  <a:pt x="2689409" y="2699476"/>
                  <a:pt x="2704563" y="2709579"/>
                </a:cubicBezTo>
                <a:lnTo>
                  <a:pt x="2743200" y="2735337"/>
                </a:lnTo>
                <a:cubicBezTo>
                  <a:pt x="2751786" y="2752509"/>
                  <a:pt x="2759433" y="2770183"/>
                  <a:pt x="2768958" y="2786852"/>
                </a:cubicBezTo>
                <a:cubicBezTo>
                  <a:pt x="2799538" y="2840367"/>
                  <a:pt x="2792195" y="2807663"/>
                  <a:pt x="2807594" y="2864126"/>
                </a:cubicBezTo>
                <a:cubicBezTo>
                  <a:pt x="2816909" y="2898279"/>
                  <a:pt x="2833352" y="2967157"/>
                  <a:pt x="2833352" y="2967157"/>
                </a:cubicBezTo>
                <a:cubicBezTo>
                  <a:pt x="2837645" y="3010086"/>
                  <a:pt x="2840880" y="3053135"/>
                  <a:pt x="2846231" y="3095945"/>
                </a:cubicBezTo>
                <a:cubicBezTo>
                  <a:pt x="2867836" y="3268784"/>
                  <a:pt x="2853813" y="3059656"/>
                  <a:pt x="2871989" y="3302007"/>
                </a:cubicBezTo>
                <a:cubicBezTo>
                  <a:pt x="2881642" y="3430720"/>
                  <a:pt x="2897746" y="3688374"/>
                  <a:pt x="2897746" y="3688374"/>
                </a:cubicBezTo>
                <a:cubicBezTo>
                  <a:pt x="2893453" y="3924487"/>
                  <a:pt x="2901398" y="4161140"/>
                  <a:pt x="2884867" y="4396712"/>
                </a:cubicBezTo>
                <a:cubicBezTo>
                  <a:pt x="2883252" y="4419721"/>
                  <a:pt x="2802068" y="4433086"/>
                  <a:pt x="2794715" y="4435348"/>
                </a:cubicBezTo>
                <a:cubicBezTo>
                  <a:pt x="2755789" y="4447325"/>
                  <a:pt x="2719391" y="4470603"/>
                  <a:pt x="2678805" y="4473985"/>
                </a:cubicBezTo>
                <a:lnTo>
                  <a:pt x="2524259" y="4486864"/>
                </a:lnTo>
                <a:cubicBezTo>
                  <a:pt x="2485560" y="4490550"/>
                  <a:pt x="2447010" y="4495674"/>
                  <a:pt x="2408349" y="4499743"/>
                </a:cubicBezTo>
                <a:lnTo>
                  <a:pt x="2279560" y="4512621"/>
                </a:lnTo>
                <a:lnTo>
                  <a:pt x="1442434" y="4499743"/>
                </a:lnTo>
                <a:cubicBezTo>
                  <a:pt x="1428864" y="4499344"/>
                  <a:pt x="1416850" y="4490594"/>
                  <a:pt x="1403797" y="4486864"/>
                </a:cubicBezTo>
                <a:cubicBezTo>
                  <a:pt x="1386778" y="4482001"/>
                  <a:pt x="1369561" y="4477825"/>
                  <a:pt x="1352282" y="4473985"/>
                </a:cubicBezTo>
                <a:cubicBezTo>
                  <a:pt x="1284488" y="4458920"/>
                  <a:pt x="1272993" y="4458978"/>
                  <a:pt x="1197735" y="4448227"/>
                </a:cubicBezTo>
                <a:cubicBezTo>
                  <a:pt x="1159010" y="4435319"/>
                  <a:pt x="1153752" y="4437331"/>
                  <a:pt x="1120462" y="4409590"/>
                </a:cubicBezTo>
                <a:cubicBezTo>
                  <a:pt x="1106470" y="4397930"/>
                  <a:pt x="1096646" y="4381540"/>
                  <a:pt x="1081825" y="4370954"/>
                </a:cubicBezTo>
                <a:cubicBezTo>
                  <a:pt x="1066202" y="4359795"/>
                  <a:pt x="1047482" y="4353782"/>
                  <a:pt x="1030310" y="4345196"/>
                </a:cubicBezTo>
                <a:cubicBezTo>
                  <a:pt x="977231" y="4265577"/>
                  <a:pt x="1036166" y="4343248"/>
                  <a:pt x="965915" y="4280802"/>
                </a:cubicBezTo>
                <a:cubicBezTo>
                  <a:pt x="938689" y="4256601"/>
                  <a:pt x="914400" y="4229286"/>
                  <a:pt x="888642" y="4203528"/>
                </a:cubicBezTo>
                <a:lnTo>
                  <a:pt x="850005" y="4164892"/>
                </a:lnTo>
                <a:lnTo>
                  <a:pt x="811369" y="4126255"/>
                </a:lnTo>
                <a:cubicBezTo>
                  <a:pt x="798490" y="4087618"/>
                  <a:pt x="795323" y="4044231"/>
                  <a:pt x="772732" y="4010345"/>
                </a:cubicBezTo>
                <a:cubicBezTo>
                  <a:pt x="751377" y="3978314"/>
                  <a:pt x="735225" y="3957547"/>
                  <a:pt x="721217" y="3920193"/>
                </a:cubicBezTo>
                <a:cubicBezTo>
                  <a:pt x="715002" y="3903620"/>
                  <a:pt x="713201" y="3885697"/>
                  <a:pt x="708338" y="3868678"/>
                </a:cubicBezTo>
                <a:cubicBezTo>
                  <a:pt x="681937" y="3776275"/>
                  <a:pt x="708764" y="3896563"/>
                  <a:pt x="682580" y="3765647"/>
                </a:cubicBezTo>
                <a:cubicBezTo>
                  <a:pt x="939410" y="3680036"/>
                  <a:pt x="651465" y="3767633"/>
                  <a:pt x="1287887" y="3727010"/>
                </a:cubicBezTo>
                <a:cubicBezTo>
                  <a:pt x="1314983" y="3725280"/>
                  <a:pt x="1339154" y="3709054"/>
                  <a:pt x="1365160" y="3701252"/>
                </a:cubicBezTo>
                <a:cubicBezTo>
                  <a:pt x="1382114" y="3696166"/>
                  <a:pt x="1399504" y="3692667"/>
                  <a:pt x="1416676" y="3688374"/>
                </a:cubicBezTo>
                <a:cubicBezTo>
                  <a:pt x="1425262" y="3675495"/>
                  <a:pt x="1435512" y="3663582"/>
                  <a:pt x="1442434" y="3649737"/>
                </a:cubicBezTo>
                <a:cubicBezTo>
                  <a:pt x="1448505" y="3637595"/>
                  <a:pt x="1455313" y="3624676"/>
                  <a:pt x="1455313" y="3611100"/>
                </a:cubicBezTo>
                <a:cubicBezTo>
                  <a:pt x="1455313" y="3503690"/>
                  <a:pt x="1453877" y="3395927"/>
                  <a:pt x="1442434" y="3289128"/>
                </a:cubicBezTo>
                <a:cubicBezTo>
                  <a:pt x="1440785" y="3273738"/>
                  <a:pt x="1425262" y="3263371"/>
                  <a:pt x="1416676" y="3250492"/>
                </a:cubicBezTo>
                <a:cubicBezTo>
                  <a:pt x="1403768" y="3211767"/>
                  <a:pt x="1405780" y="3206509"/>
                  <a:pt x="1378039" y="3173219"/>
                </a:cubicBezTo>
                <a:cubicBezTo>
                  <a:pt x="1366379" y="3159227"/>
                  <a:pt x="1349989" y="3149403"/>
                  <a:pt x="1339403" y="3134582"/>
                </a:cubicBezTo>
                <a:cubicBezTo>
                  <a:pt x="1328244" y="3118959"/>
                  <a:pt x="1327221" y="3096642"/>
                  <a:pt x="1313645" y="3083066"/>
                </a:cubicBezTo>
                <a:cubicBezTo>
                  <a:pt x="1291755" y="3061176"/>
                  <a:pt x="1258262" y="3053441"/>
                  <a:pt x="1236372" y="3031551"/>
                </a:cubicBezTo>
                <a:cubicBezTo>
                  <a:pt x="1210614" y="3005793"/>
                  <a:pt x="1189407" y="2974484"/>
                  <a:pt x="1159098" y="2954278"/>
                </a:cubicBezTo>
                <a:cubicBezTo>
                  <a:pt x="1146219" y="2945692"/>
                  <a:pt x="1132111" y="2938713"/>
                  <a:pt x="1120462" y="2928520"/>
                </a:cubicBezTo>
                <a:cubicBezTo>
                  <a:pt x="1097617" y="2908531"/>
                  <a:pt x="1076056" y="2886971"/>
                  <a:pt x="1056067" y="2864126"/>
                </a:cubicBezTo>
                <a:cubicBezTo>
                  <a:pt x="1045874" y="2852477"/>
                  <a:pt x="1041255" y="2836434"/>
                  <a:pt x="1030310" y="2825489"/>
                </a:cubicBezTo>
                <a:cubicBezTo>
                  <a:pt x="1019365" y="2814544"/>
                  <a:pt x="1003564" y="2809640"/>
                  <a:pt x="991673" y="2799731"/>
                </a:cubicBezTo>
                <a:cubicBezTo>
                  <a:pt x="977681" y="2788071"/>
                  <a:pt x="965915" y="2773974"/>
                  <a:pt x="953036" y="2761095"/>
                </a:cubicBezTo>
                <a:cubicBezTo>
                  <a:pt x="930143" y="2715307"/>
                  <a:pt x="927033" y="2715156"/>
                  <a:pt x="914400" y="2670943"/>
                </a:cubicBezTo>
                <a:cubicBezTo>
                  <a:pt x="909537" y="2653924"/>
                  <a:pt x="909437" y="2635259"/>
                  <a:pt x="901521" y="2619427"/>
                </a:cubicBezTo>
                <a:cubicBezTo>
                  <a:pt x="891922" y="2600228"/>
                  <a:pt x="874260" y="2586114"/>
                  <a:pt x="862884" y="2567912"/>
                </a:cubicBezTo>
                <a:cubicBezTo>
                  <a:pt x="852709" y="2551631"/>
                  <a:pt x="845713" y="2533568"/>
                  <a:pt x="837127" y="2516396"/>
                </a:cubicBezTo>
                <a:cubicBezTo>
                  <a:pt x="832834" y="2494931"/>
                  <a:pt x="829557" y="2473238"/>
                  <a:pt x="824248" y="2452002"/>
                </a:cubicBezTo>
                <a:cubicBezTo>
                  <a:pt x="820955" y="2438832"/>
                  <a:pt x="815270" y="2426368"/>
                  <a:pt x="811369" y="2413365"/>
                </a:cubicBezTo>
                <a:cubicBezTo>
                  <a:pt x="802388" y="2383430"/>
                  <a:pt x="794197" y="2353264"/>
                  <a:pt x="785611" y="2323213"/>
                </a:cubicBezTo>
                <a:cubicBezTo>
                  <a:pt x="789904" y="2190131"/>
                  <a:pt x="773952" y="2054838"/>
                  <a:pt x="798490" y="1923968"/>
                </a:cubicBezTo>
                <a:cubicBezTo>
                  <a:pt x="802524" y="1902453"/>
                  <a:pt x="841516" y="1915838"/>
                  <a:pt x="862884" y="1911089"/>
                </a:cubicBezTo>
                <a:cubicBezTo>
                  <a:pt x="1011238" y="1878121"/>
                  <a:pt x="781308" y="1922539"/>
                  <a:pt x="1004552" y="1885331"/>
                </a:cubicBezTo>
                <a:cubicBezTo>
                  <a:pt x="1026144" y="1881732"/>
                  <a:pt x="1047072" y="1873293"/>
                  <a:pt x="1068946" y="1872452"/>
                </a:cubicBezTo>
                <a:cubicBezTo>
                  <a:pt x="1270612" y="1864696"/>
                  <a:pt x="1472484" y="1863867"/>
                  <a:pt x="1674253" y="1859574"/>
                </a:cubicBezTo>
                <a:cubicBezTo>
                  <a:pt x="1677787" y="1859069"/>
                  <a:pt x="1795680" y="1845382"/>
                  <a:pt x="1815921" y="1833816"/>
                </a:cubicBezTo>
                <a:cubicBezTo>
                  <a:pt x="1831735" y="1824779"/>
                  <a:pt x="1840566" y="1806839"/>
                  <a:pt x="1854558" y="1795179"/>
                </a:cubicBezTo>
                <a:cubicBezTo>
                  <a:pt x="1866449" y="1785270"/>
                  <a:pt x="1882249" y="1780366"/>
                  <a:pt x="1893194" y="1769421"/>
                </a:cubicBezTo>
                <a:cubicBezTo>
                  <a:pt x="1908372" y="1754243"/>
                  <a:pt x="1916653" y="1733084"/>
                  <a:pt x="1931831" y="1717906"/>
                </a:cubicBezTo>
                <a:cubicBezTo>
                  <a:pt x="1942776" y="1706961"/>
                  <a:pt x="1957872" y="1701145"/>
                  <a:pt x="1970467" y="1692148"/>
                </a:cubicBezTo>
                <a:cubicBezTo>
                  <a:pt x="2088678" y="1607712"/>
                  <a:pt x="1950140" y="1695873"/>
                  <a:pt x="2086377" y="1627754"/>
                </a:cubicBezTo>
                <a:cubicBezTo>
                  <a:pt x="2208034" y="1566925"/>
                  <a:pt x="2102283" y="1605280"/>
                  <a:pt x="2189408" y="1576238"/>
                </a:cubicBezTo>
                <a:cubicBezTo>
                  <a:pt x="2193701" y="1563359"/>
                  <a:pt x="2206016" y="1550655"/>
                  <a:pt x="2202287" y="1537602"/>
                </a:cubicBezTo>
                <a:cubicBezTo>
                  <a:pt x="2196390" y="1516963"/>
                  <a:pt x="2178257" y="1501815"/>
                  <a:pt x="2163651" y="1486086"/>
                </a:cubicBezTo>
                <a:cubicBezTo>
                  <a:pt x="2122340" y="1441597"/>
                  <a:pt x="2077792" y="1400227"/>
                  <a:pt x="2034862" y="1357297"/>
                </a:cubicBezTo>
                <a:cubicBezTo>
                  <a:pt x="1960283" y="1282718"/>
                  <a:pt x="1870109" y="1184770"/>
                  <a:pt x="1777284" y="1138357"/>
                </a:cubicBezTo>
                <a:lnTo>
                  <a:pt x="1700011" y="1099720"/>
                </a:lnTo>
                <a:cubicBezTo>
                  <a:pt x="1506828" y="1104013"/>
                  <a:pt x="1313693" y="1112599"/>
                  <a:pt x="1120462" y="1112599"/>
                </a:cubicBezTo>
                <a:cubicBezTo>
                  <a:pt x="927231" y="1112599"/>
                  <a:pt x="733810" y="1111067"/>
                  <a:pt x="540913" y="1099720"/>
                </a:cubicBezTo>
                <a:cubicBezTo>
                  <a:pt x="513809" y="1098126"/>
                  <a:pt x="487924" y="1086105"/>
                  <a:pt x="463639" y="1073962"/>
                </a:cubicBezTo>
                <a:cubicBezTo>
                  <a:pt x="398280" y="1041282"/>
                  <a:pt x="428098" y="1058853"/>
                  <a:pt x="373487" y="1022447"/>
                </a:cubicBezTo>
                <a:cubicBezTo>
                  <a:pt x="369194" y="1009568"/>
                  <a:pt x="360608" y="997386"/>
                  <a:pt x="360608" y="983810"/>
                </a:cubicBezTo>
                <a:cubicBezTo>
                  <a:pt x="360608" y="939416"/>
                  <a:pt x="372598" y="912755"/>
                  <a:pt x="399245" y="880779"/>
                </a:cubicBezTo>
                <a:cubicBezTo>
                  <a:pt x="410905" y="866787"/>
                  <a:pt x="422727" y="852246"/>
                  <a:pt x="437882" y="842143"/>
                </a:cubicBezTo>
                <a:cubicBezTo>
                  <a:pt x="449177" y="834613"/>
                  <a:pt x="463639" y="833557"/>
                  <a:pt x="476518" y="829264"/>
                </a:cubicBezTo>
                <a:cubicBezTo>
                  <a:pt x="485104" y="816385"/>
                  <a:pt x="489397" y="799213"/>
                  <a:pt x="502276" y="790627"/>
                </a:cubicBezTo>
                <a:cubicBezTo>
                  <a:pt x="517003" y="780809"/>
                  <a:pt x="536228" y="779943"/>
                  <a:pt x="553791" y="777748"/>
                </a:cubicBezTo>
                <a:cubicBezTo>
                  <a:pt x="605086" y="771336"/>
                  <a:pt x="656822" y="769162"/>
                  <a:pt x="708338" y="764869"/>
                </a:cubicBezTo>
                <a:lnTo>
                  <a:pt x="1339403" y="777748"/>
                </a:lnTo>
                <a:cubicBezTo>
                  <a:pt x="1357091" y="778415"/>
                  <a:pt x="1373459" y="787717"/>
                  <a:pt x="1390918" y="790627"/>
                </a:cubicBezTo>
                <a:cubicBezTo>
                  <a:pt x="1425058" y="796317"/>
                  <a:pt x="1459809" y="797816"/>
                  <a:pt x="1493949" y="803506"/>
                </a:cubicBezTo>
                <a:cubicBezTo>
                  <a:pt x="1662676" y="831627"/>
                  <a:pt x="1409419" y="800629"/>
                  <a:pt x="1609859" y="829264"/>
                </a:cubicBezTo>
                <a:cubicBezTo>
                  <a:pt x="1648343" y="834762"/>
                  <a:pt x="1687132" y="837850"/>
                  <a:pt x="1725769" y="842143"/>
                </a:cubicBezTo>
                <a:cubicBezTo>
                  <a:pt x="2094963" y="837850"/>
                  <a:pt x="2464325" y="841168"/>
                  <a:pt x="2833352" y="829264"/>
                </a:cubicBezTo>
                <a:cubicBezTo>
                  <a:pt x="2864589" y="828256"/>
                  <a:pt x="2893352" y="811729"/>
                  <a:pt x="2923504" y="803506"/>
                </a:cubicBezTo>
                <a:cubicBezTo>
                  <a:pt x="2940581" y="798849"/>
                  <a:pt x="2958001" y="795490"/>
                  <a:pt x="2975020" y="790627"/>
                </a:cubicBezTo>
                <a:cubicBezTo>
                  <a:pt x="2988073" y="786898"/>
                  <a:pt x="3000486" y="781041"/>
                  <a:pt x="3013656" y="777748"/>
                </a:cubicBezTo>
                <a:cubicBezTo>
                  <a:pt x="3034892" y="772439"/>
                  <a:pt x="3056682" y="769618"/>
                  <a:pt x="3078051" y="764869"/>
                </a:cubicBezTo>
                <a:cubicBezTo>
                  <a:pt x="3095330" y="761029"/>
                  <a:pt x="3112612" y="757076"/>
                  <a:pt x="3129566" y="751990"/>
                </a:cubicBezTo>
                <a:cubicBezTo>
                  <a:pt x="3155572" y="744188"/>
                  <a:pt x="3206839" y="726233"/>
                  <a:pt x="3206839" y="726233"/>
                </a:cubicBezTo>
                <a:cubicBezTo>
                  <a:pt x="3269604" y="632085"/>
                  <a:pt x="3192060" y="731270"/>
                  <a:pt x="3271234" y="674717"/>
                </a:cubicBezTo>
                <a:cubicBezTo>
                  <a:pt x="3320883" y="639253"/>
                  <a:pt x="3376293" y="607618"/>
                  <a:pt x="3412901" y="558807"/>
                </a:cubicBezTo>
                <a:cubicBezTo>
                  <a:pt x="3515673" y="421777"/>
                  <a:pt x="3459818" y="486132"/>
                  <a:pt x="3580327" y="365624"/>
                </a:cubicBezTo>
                <a:lnTo>
                  <a:pt x="3580327" y="365624"/>
                </a:lnTo>
                <a:cubicBezTo>
                  <a:pt x="3601792" y="339866"/>
                  <a:pt x="3621662" y="312691"/>
                  <a:pt x="3644721" y="288351"/>
                </a:cubicBezTo>
                <a:cubicBezTo>
                  <a:pt x="3699001" y="231055"/>
                  <a:pt x="3812146" y="120926"/>
                  <a:pt x="3812146" y="120926"/>
                </a:cubicBezTo>
                <a:cubicBezTo>
                  <a:pt x="3816439" y="95168"/>
                  <a:pt x="3837981" y="66325"/>
                  <a:pt x="3825025" y="43652"/>
                </a:cubicBezTo>
                <a:cubicBezTo>
                  <a:pt x="3814165" y="24646"/>
                  <a:pt x="3782521" y="30774"/>
                  <a:pt x="3760631" y="30774"/>
                </a:cubicBezTo>
                <a:cubicBezTo>
                  <a:pt x="3627480" y="30774"/>
                  <a:pt x="3494468" y="39359"/>
                  <a:pt x="3361386" y="43652"/>
                </a:cubicBezTo>
                <a:cubicBezTo>
                  <a:pt x="3378558" y="47945"/>
                  <a:pt x="3395201" y="56531"/>
                  <a:pt x="3412901" y="56531"/>
                </a:cubicBezTo>
                <a:cubicBezTo>
                  <a:pt x="3434791" y="56531"/>
                  <a:pt x="3455704" y="47251"/>
                  <a:pt x="3477296" y="43652"/>
                </a:cubicBezTo>
                <a:cubicBezTo>
                  <a:pt x="3507239" y="38662"/>
                  <a:pt x="3537397" y="35067"/>
                  <a:pt x="3567448" y="30774"/>
                </a:cubicBezTo>
                <a:cubicBezTo>
                  <a:pt x="3683358" y="35067"/>
                  <a:pt x="3845184" y="-48838"/>
                  <a:pt x="3915177" y="43652"/>
                </a:cubicBezTo>
                <a:cubicBezTo>
                  <a:pt x="4008473" y="166936"/>
                  <a:pt x="3920138" y="352889"/>
                  <a:pt x="3928056" y="507292"/>
                </a:cubicBezTo>
                <a:cubicBezTo>
                  <a:pt x="3928751" y="520850"/>
                  <a:pt x="3936168" y="533217"/>
                  <a:pt x="3940935" y="545928"/>
                </a:cubicBezTo>
                <a:cubicBezTo>
                  <a:pt x="3949053" y="567575"/>
                  <a:pt x="3959382" y="588391"/>
                  <a:pt x="3966693" y="610323"/>
                </a:cubicBezTo>
                <a:cubicBezTo>
                  <a:pt x="3972290" y="627115"/>
                  <a:pt x="3979572" y="661838"/>
                  <a:pt x="3979572" y="661838"/>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rgbClr val="FF0000"/>
                </a:solidFill>
              </a:rPr>
              <a:t>Trust</a:t>
            </a:r>
          </a:p>
          <a:p>
            <a:pPr algn="ctr"/>
            <a:endParaRPr lang="en-US" sz="4500" dirty="0">
              <a:solidFill>
                <a:srgbClr val="FF0000"/>
              </a:solidFill>
            </a:endParaRPr>
          </a:p>
          <a:p>
            <a:pPr algn="ctr"/>
            <a:endParaRPr lang="en-US" sz="4500" dirty="0">
              <a:solidFill>
                <a:srgbClr val="FF0000"/>
              </a:solidFill>
            </a:endParaRPr>
          </a:p>
          <a:p>
            <a:pPr algn="ctr"/>
            <a:r>
              <a:rPr lang="en-US" sz="4500" dirty="0">
                <a:solidFill>
                  <a:srgbClr val="FF0000"/>
                </a:solidFill>
              </a:rPr>
              <a:t>the</a:t>
            </a:r>
          </a:p>
          <a:p>
            <a:pPr algn="ctr"/>
            <a:endParaRPr lang="en-US" sz="4050" dirty="0">
              <a:solidFill>
                <a:srgbClr val="FF0000"/>
              </a:solidFill>
            </a:endParaRPr>
          </a:p>
          <a:p>
            <a:pPr algn="ctr"/>
            <a:r>
              <a:rPr lang="en-US" sz="4050" dirty="0">
                <a:solidFill>
                  <a:srgbClr val="FF0000"/>
                </a:solidFill>
              </a:rPr>
              <a:t>Process!</a:t>
            </a:r>
            <a:endParaRPr lang="en-US" sz="4500" dirty="0">
              <a:solidFill>
                <a:srgbClr val="FF0000"/>
              </a:solidFill>
            </a:endParaRPr>
          </a:p>
        </p:txBody>
      </p:sp>
    </p:spTree>
    <p:extLst>
      <p:ext uri="{BB962C8B-B14F-4D97-AF65-F5344CB8AC3E}">
        <p14:creationId xmlns:p14="http://schemas.microsoft.com/office/powerpoint/2010/main" val="285009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793274" y="693019"/>
            <a:ext cx="3707156" cy="4574304"/>
          </a:xfrm>
        </p:spPr>
      </p:pic>
      <p:sp>
        <p:nvSpPr>
          <p:cNvPr id="3" name="Title 2"/>
          <p:cNvSpPr>
            <a:spLocks noGrp="1"/>
          </p:cNvSpPr>
          <p:nvPr>
            <p:ph type="title"/>
          </p:nvPr>
        </p:nvSpPr>
        <p:spPr>
          <a:xfrm>
            <a:off x="1136469" y="5537200"/>
            <a:ext cx="7543800" cy="914400"/>
          </a:xfrm>
        </p:spPr>
        <p:txBody>
          <a:bodyPr>
            <a:normAutofit fontScale="90000"/>
          </a:bodyPr>
          <a:lstStyle/>
          <a:p>
            <a:pPr algn="ctr"/>
            <a:r>
              <a:rPr lang="en-US" dirty="0" smtClean="0"/>
              <a:t>Describing </a:t>
            </a:r>
            <a:br>
              <a:rPr lang="en-US" dirty="0" smtClean="0"/>
            </a:br>
            <a:r>
              <a:rPr lang="en-US" dirty="0" smtClean="0"/>
              <a:t>the greatness you see…</a:t>
            </a:r>
            <a:endParaRPr lang="en-US" dirty="0"/>
          </a:p>
        </p:txBody>
      </p:sp>
      <p:sp>
        <p:nvSpPr>
          <p:cNvPr id="4" name="Slide Number Placeholder 3"/>
          <p:cNvSpPr>
            <a:spLocks noGrp="1"/>
          </p:cNvSpPr>
          <p:nvPr>
            <p:ph type="sldNum" sz="quarter" idx="11"/>
          </p:nvPr>
        </p:nvSpPr>
        <p:spPr/>
        <p:txBody>
          <a:bodyPr/>
          <a:lstStyle/>
          <a:p>
            <a:fld id="{8B37D5FE-740C-46F5-801A-FA5477D9711F}" type="slidenum">
              <a:rPr lang="en-US" smtClean="0"/>
              <a:pPr/>
              <a:t>29</a:t>
            </a:fld>
            <a:endParaRPr lang="en-US"/>
          </a:p>
        </p:txBody>
      </p:sp>
    </p:spTree>
    <p:extLst>
      <p:ext uri="{BB962C8B-B14F-4D97-AF65-F5344CB8AC3E}">
        <p14:creationId xmlns:p14="http://schemas.microsoft.com/office/powerpoint/2010/main" val="53262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B37D5FE-740C-46F5-801A-FA5477D9711F}" type="slidenum">
              <a:rPr lang="en-US" smtClean="0"/>
              <a:pPr/>
              <a:t>3</a:t>
            </a:fld>
            <a:endParaRPr lang="en-US"/>
          </a:p>
        </p:txBody>
      </p:sp>
      <p:sp>
        <p:nvSpPr>
          <p:cNvPr id="3" name="TextBox 2"/>
          <p:cNvSpPr txBox="1"/>
          <p:nvPr/>
        </p:nvSpPr>
        <p:spPr>
          <a:xfrm>
            <a:off x="1004924" y="1245157"/>
            <a:ext cx="7413171" cy="4462760"/>
          </a:xfrm>
          <a:prstGeom prst="rect">
            <a:avLst/>
          </a:prstGeom>
          <a:noFill/>
        </p:spPr>
        <p:txBody>
          <a:bodyPr wrap="square" rtlCol="0">
            <a:spAutoFit/>
          </a:bodyPr>
          <a:lstStyle/>
          <a:p>
            <a:r>
              <a:rPr lang="en-US" sz="2800" b="1" dirty="0">
                <a:latin typeface="+mj-lt"/>
              </a:rPr>
              <a:t>Themes addressed</a:t>
            </a:r>
            <a:r>
              <a:rPr lang="en-US" sz="2800" dirty="0">
                <a:latin typeface="+mj-lt"/>
              </a:rPr>
              <a:t>:</a:t>
            </a:r>
          </a:p>
          <a:p>
            <a:pPr marL="457200" lvl="0" indent="-457200">
              <a:buFont typeface="Arial" panose="020B0604020202020204" pitchFamily="34" charset="0"/>
              <a:buChar char="•"/>
            </a:pPr>
            <a:r>
              <a:rPr lang="en-US" sz="2800" dirty="0">
                <a:latin typeface="+mj-lt"/>
              </a:rPr>
              <a:t>Working with children who experience mental health issues</a:t>
            </a:r>
          </a:p>
          <a:p>
            <a:pPr marL="457200" lvl="0" indent="-457200">
              <a:buFont typeface="Arial" panose="020B0604020202020204" pitchFamily="34" charset="0"/>
              <a:buChar char="•"/>
            </a:pPr>
            <a:r>
              <a:rPr lang="en-US" sz="2800" dirty="0">
                <a:latin typeface="+mj-lt"/>
              </a:rPr>
              <a:t>Supporting schools, families and children in times of crisis</a:t>
            </a:r>
          </a:p>
          <a:p>
            <a:pPr marL="457200" lvl="0" indent="-457200">
              <a:buFont typeface="Arial" panose="020B0604020202020204" pitchFamily="34" charset="0"/>
              <a:buChar char="•"/>
            </a:pPr>
            <a:r>
              <a:rPr lang="en-US" sz="2800" dirty="0">
                <a:latin typeface="+mj-lt"/>
              </a:rPr>
              <a:t>Developing strategies to support children with learning difficulties</a:t>
            </a:r>
          </a:p>
          <a:p>
            <a:pPr marL="457200" lvl="0" indent="-457200">
              <a:buFont typeface="Arial" panose="020B0604020202020204" pitchFamily="34" charset="0"/>
              <a:buChar char="•"/>
            </a:pPr>
            <a:r>
              <a:rPr lang="en-US" sz="2800" dirty="0">
                <a:latin typeface="+mj-lt"/>
              </a:rPr>
              <a:t>Helping schools to become safe and effective learning environment</a:t>
            </a:r>
          </a:p>
          <a:p>
            <a:endParaRPr lang="en-US" sz="3200" dirty="0"/>
          </a:p>
        </p:txBody>
      </p:sp>
    </p:spTree>
    <p:extLst>
      <p:ext uri="{BB962C8B-B14F-4D97-AF65-F5344CB8AC3E}">
        <p14:creationId xmlns:p14="http://schemas.microsoft.com/office/powerpoint/2010/main" val="387094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203636"/>
            <a:ext cx="4619297" cy="3343233"/>
          </a:xfrm>
        </p:spPr>
        <p:txBody>
          <a:bodyPr>
            <a:normAutofit/>
          </a:bodyPr>
          <a:lstStyle/>
          <a:p>
            <a:pPr marL="18288" indent="0" algn="ctr">
              <a:buNone/>
            </a:pPr>
            <a:r>
              <a:rPr lang="en-US" sz="3200" b="1" dirty="0" smtClean="0">
                <a:solidFill>
                  <a:srgbClr val="1BD5FF"/>
                </a:solidFill>
                <a:latin typeface="Segoe Print" panose="02000600000000000000" pitchFamily="2" charset="0"/>
                <a:cs typeface="Chalkduster"/>
              </a:rPr>
              <a:t>Free</a:t>
            </a:r>
            <a:r>
              <a:rPr lang="en-US" sz="3200" b="1" dirty="0" smtClean="0">
                <a:latin typeface="Segoe Print" panose="02000600000000000000" pitchFamily="2" charset="0"/>
                <a:cs typeface="Chalkduster"/>
              </a:rPr>
              <a:t> </a:t>
            </a:r>
            <a:r>
              <a:rPr lang="en-US" sz="3200" b="1" dirty="0">
                <a:latin typeface="Segoe Print" panose="02000600000000000000" pitchFamily="2" charset="0"/>
                <a:cs typeface="Chalkduster"/>
              </a:rPr>
              <a:t>Video </a:t>
            </a:r>
            <a:r>
              <a:rPr lang="en-US" sz="3200" b="1" dirty="0" smtClean="0">
                <a:latin typeface="Segoe Print" panose="02000600000000000000" pitchFamily="2" charset="0"/>
                <a:cs typeface="Chalkduster"/>
              </a:rPr>
              <a:t>e-Course</a:t>
            </a:r>
          </a:p>
          <a:p>
            <a:pPr marL="18288" indent="0" algn="ctr">
              <a:buNone/>
            </a:pPr>
            <a:endParaRPr lang="en-US" sz="900" b="1" dirty="0">
              <a:latin typeface="Chalkduster"/>
              <a:cs typeface="Chalkduster"/>
            </a:endParaRPr>
          </a:p>
          <a:p>
            <a:pPr marL="18288" indent="0" algn="ctr">
              <a:buNone/>
            </a:pPr>
            <a:r>
              <a:rPr lang="en-US" sz="2000" b="1" dirty="0" smtClean="0"/>
              <a:t>with NHA Creator, </a:t>
            </a:r>
          </a:p>
          <a:p>
            <a:pPr marL="18288" indent="0" algn="ctr">
              <a:buNone/>
            </a:pPr>
            <a:r>
              <a:rPr lang="en-US" sz="2000" b="1" dirty="0" smtClean="0"/>
              <a:t>Howard Glasser </a:t>
            </a:r>
          </a:p>
          <a:p>
            <a:pPr marL="18288" indent="0" algn="ctr">
              <a:buNone/>
            </a:pPr>
            <a:r>
              <a:rPr lang="en-US" sz="1800" b="1" dirty="0" smtClean="0"/>
              <a:t/>
            </a:r>
            <a:br>
              <a:rPr lang="en-US" sz="1800" b="1" dirty="0" smtClean="0"/>
            </a:br>
            <a:r>
              <a:rPr lang="en-US" sz="2400" b="1" dirty="0" smtClean="0"/>
              <a:t>“The 3 Stands™ of the Nurtured Heart Approach</a:t>
            </a:r>
            <a:r>
              <a:rPr lang="en-US" sz="2400" b="1" baseline="20000" dirty="0" smtClean="0"/>
              <a:t>®</a:t>
            </a:r>
            <a:r>
              <a:rPr lang="en-US" sz="2400" b="1" dirty="0" smtClean="0"/>
              <a:t>”</a:t>
            </a:r>
          </a:p>
          <a:p>
            <a:pPr marL="18288" indent="0" algn="ctr">
              <a:buNone/>
            </a:pPr>
            <a:endParaRPr lang="en-US" sz="1200" b="1" dirty="0" smtClean="0"/>
          </a:p>
          <a:p>
            <a:pPr marL="18288" indent="0" algn="ctr">
              <a:buNone/>
            </a:pPr>
            <a:endParaRPr lang="en-US" sz="1200" b="1" dirty="0" smtClean="0"/>
          </a:p>
          <a:p>
            <a:pPr marL="18288" indent="0" algn="ctr">
              <a:buNone/>
            </a:pPr>
            <a:r>
              <a:rPr lang="en-US" sz="1300" b="1" spc="300" dirty="0" err="1" smtClean="0"/>
              <a:t>www.ChildrensSuccessFoundation.com</a:t>
            </a:r>
            <a:endParaRPr lang="en-US" sz="1300" b="1" spc="300" dirty="0"/>
          </a:p>
        </p:txBody>
      </p:sp>
      <p:cxnSp>
        <p:nvCxnSpPr>
          <p:cNvPr id="5" name="Straight Connector 4"/>
          <p:cNvCxnSpPr/>
          <p:nvPr/>
        </p:nvCxnSpPr>
        <p:spPr>
          <a:xfrm>
            <a:off x="4619297" y="204952"/>
            <a:ext cx="47296" cy="6448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72819" y="4307845"/>
            <a:ext cx="4078090" cy="1200329"/>
          </a:xfrm>
          <a:prstGeom prst="rect">
            <a:avLst/>
          </a:prstGeom>
          <a:noFill/>
        </p:spPr>
        <p:txBody>
          <a:bodyPr wrap="square" rtlCol="0">
            <a:spAutoFit/>
          </a:bodyPr>
          <a:lstStyle/>
          <a:p>
            <a:pPr algn="ctr"/>
            <a:r>
              <a:rPr lang="en-US" sz="2000" b="1" dirty="0" smtClean="0"/>
              <a:t>Dr. Sally Baas, Advanced Trainer</a:t>
            </a:r>
            <a:endParaRPr lang="en-US" sz="2000" b="1" dirty="0"/>
          </a:p>
          <a:p>
            <a:pPr algn="ctr"/>
            <a:r>
              <a:rPr lang="en-US" sz="2000" b="1" dirty="0" smtClean="0"/>
              <a:t>Email: baas@csp.edu</a:t>
            </a:r>
          </a:p>
          <a:p>
            <a:pPr algn="ctr"/>
            <a:endParaRPr lang="en-US" sz="1200" b="1" dirty="0" smtClean="0"/>
          </a:p>
          <a:p>
            <a:pPr algn="ctr"/>
            <a:r>
              <a:rPr lang="en-US" sz="2000" b="1" dirty="0" smtClean="0"/>
              <a:t>Phone: 651-238-7570</a:t>
            </a: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98709" y="450497"/>
            <a:ext cx="3547962" cy="250029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272236" y="442085"/>
            <a:ext cx="3239769" cy="2947555"/>
          </a:xfrm>
          <a:prstGeom prst="rect">
            <a:avLst/>
          </a:prstGeom>
        </p:spPr>
      </p:pic>
      <p:sp>
        <p:nvSpPr>
          <p:cNvPr id="4" name="Slide Number Placeholder 3"/>
          <p:cNvSpPr>
            <a:spLocks noGrp="1"/>
          </p:cNvSpPr>
          <p:nvPr>
            <p:ph type="sldNum" sz="quarter" idx="11"/>
          </p:nvPr>
        </p:nvSpPr>
        <p:spPr/>
        <p:txBody>
          <a:bodyPr/>
          <a:lstStyle/>
          <a:p>
            <a:fld id="{8B37D5FE-740C-46F5-801A-FA5477D9711F}" type="slidenum">
              <a:rPr lang="en-US" smtClean="0"/>
              <a:pPr/>
              <a:t>30</a:t>
            </a:fld>
            <a:endParaRPr lang="en-US"/>
          </a:p>
        </p:txBody>
      </p:sp>
    </p:spTree>
    <p:extLst>
      <p:ext uri="{BB962C8B-B14F-4D97-AF65-F5344CB8AC3E}">
        <p14:creationId xmlns:p14="http://schemas.microsoft.com/office/powerpoint/2010/main" val="216190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44177" y="1432642"/>
            <a:ext cx="6624166" cy="3970318"/>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algn="ctr"/>
            <a:r>
              <a:rPr lang="en-US" sz="2800" b="1" dirty="0"/>
              <a:t>Horse Powered Reading:</a:t>
            </a:r>
          </a:p>
          <a:p>
            <a:pPr algn="ctr"/>
            <a:r>
              <a:rPr lang="en-US" sz="2800" b="1" dirty="0"/>
              <a:t>Intro to Experiential and Horse Powered Reading Instruction</a:t>
            </a:r>
            <a:endParaRPr lang="en-US" sz="2800" dirty="0"/>
          </a:p>
          <a:p>
            <a:r>
              <a:rPr lang="en-US" sz="2400" dirty="0"/>
              <a:t>   </a:t>
            </a:r>
          </a:p>
          <a:p>
            <a:pPr algn="ctr"/>
            <a:r>
              <a:rPr lang="en-US" sz="2400" b="1" dirty="0"/>
              <a:t> </a:t>
            </a:r>
            <a:r>
              <a:rPr lang="en-US" sz="2400" b="1" dirty="0" err="1" smtClean="0"/>
              <a:t>Spring</a:t>
            </a:r>
            <a:r>
              <a:rPr lang="en-US" sz="2400" b="1" dirty="0" err="1" smtClean="0"/>
              <a:t>Online</a:t>
            </a:r>
            <a:r>
              <a:rPr lang="en-US" sz="2400" b="1" dirty="0" smtClean="0"/>
              <a:t> </a:t>
            </a:r>
            <a:r>
              <a:rPr lang="en-US" sz="2400" b="1" dirty="0"/>
              <a:t>Course offered: </a:t>
            </a:r>
            <a:r>
              <a:rPr lang="en-US" sz="2400" b="1" dirty="0" smtClean="0"/>
              <a:t>Mondays</a:t>
            </a:r>
          </a:p>
          <a:p>
            <a:pPr algn="ctr"/>
            <a:r>
              <a:rPr lang="en-US" sz="2400" b="1" dirty="0" smtClean="0"/>
              <a:t> </a:t>
            </a:r>
            <a:r>
              <a:rPr lang="en-US" sz="2400" b="1" dirty="0"/>
              <a:t>7:00 – 9:00PM Central time</a:t>
            </a:r>
            <a:endParaRPr lang="en-US" sz="2400" dirty="0"/>
          </a:p>
          <a:p>
            <a:pPr algn="ctr"/>
            <a:r>
              <a:rPr lang="en-US" sz="2400" dirty="0"/>
              <a:t>Phone: 651-343-5016 - </a:t>
            </a:r>
            <a:r>
              <a:rPr lang="en-US" sz="2400" u="sng" dirty="0">
                <a:hlinkClick r:id="rId3"/>
              </a:rPr>
              <a:t>www.crosspranch.com</a:t>
            </a:r>
            <a:r>
              <a:rPr lang="en-US" sz="2400" dirty="0"/>
              <a:t> -  </a:t>
            </a:r>
            <a:endParaRPr lang="en-US" sz="2400" dirty="0" smtClean="0"/>
          </a:p>
          <a:p>
            <a:pPr algn="ctr"/>
            <a:r>
              <a:rPr lang="en-US" sz="2400" u="sng" dirty="0" smtClean="0">
                <a:hlinkClick r:id="rId4"/>
              </a:rPr>
              <a:t>pickel@csp.edu</a:t>
            </a:r>
            <a:endParaRPr lang="en-US" sz="2400" dirty="0"/>
          </a:p>
          <a:p>
            <a:pPr algn="ctr"/>
            <a:r>
              <a:rPr lang="en-US" sz="2400" dirty="0" smtClean="0">
                <a:hlinkClick r:id="rId5"/>
              </a:rPr>
              <a:t>www.eagala.org</a:t>
            </a:r>
            <a:endParaRPr lang="en-US" sz="2400" dirty="0" smtClean="0"/>
          </a:p>
          <a:p>
            <a:pPr algn="ctr"/>
            <a:endParaRPr lang="en-US" sz="2400" dirty="0"/>
          </a:p>
        </p:txBody>
      </p:sp>
      <p:sp>
        <p:nvSpPr>
          <p:cNvPr id="9" name="Rectangle 8"/>
          <p:cNvSpPr/>
          <p:nvPr/>
        </p:nvSpPr>
        <p:spPr>
          <a:xfrm>
            <a:off x="1418153" y="5718781"/>
            <a:ext cx="6476214" cy="923330"/>
          </a:xfrm>
          <a:prstGeom prst="rect">
            <a:avLst/>
          </a:prstGeom>
        </p:spPr>
        <p:txBody>
          <a:bodyPr wrap="square">
            <a:spAutoFit/>
          </a:bodyPr>
          <a:lstStyle/>
          <a:p>
            <a:pPr algn="ctr"/>
            <a:r>
              <a:rPr lang="en-US" dirty="0"/>
              <a:t>Dr. Michele Pickel  - pickel@csp.edu</a:t>
            </a:r>
          </a:p>
          <a:p>
            <a:pPr algn="ctr"/>
            <a:r>
              <a:rPr lang="en-US" dirty="0"/>
              <a:t>Cross P Ranch / Concordia University- St. Paul MN</a:t>
            </a:r>
          </a:p>
          <a:p>
            <a:pPr algn="ctr"/>
            <a:endParaRPr lang="en-US" dirty="0"/>
          </a:p>
        </p:txBody>
      </p:sp>
    </p:spTree>
    <p:extLst>
      <p:ext uri="{BB962C8B-B14F-4D97-AF65-F5344CB8AC3E}">
        <p14:creationId xmlns:p14="http://schemas.microsoft.com/office/powerpoint/2010/main" val="354733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877" y="637597"/>
            <a:ext cx="8229600" cy="613435"/>
          </a:xfrm>
        </p:spPr>
        <p:txBody>
          <a:bodyPr>
            <a:noAutofit/>
          </a:bodyPr>
          <a:lstStyle/>
          <a:p>
            <a:pPr algn="ctr"/>
            <a:r>
              <a:rPr lang="en-US" sz="4000" b="1" dirty="0" smtClean="0"/>
              <a:t>Horse Powered Reading?</a:t>
            </a:r>
            <a:endParaRPr lang="en-US" sz="4000" b="1"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31674" b="20268"/>
          <a:stretch/>
        </p:blipFill>
        <p:spPr bwMode="auto">
          <a:xfrm>
            <a:off x="88491" y="4875756"/>
            <a:ext cx="3608438" cy="1790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DEC9"/>
                  </a:outerShdw>
                </a:effectLst>
              </a14:hiddenEffects>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500" t="10000" r="7499" b="27777"/>
          <a:stretch/>
        </p:blipFill>
        <p:spPr>
          <a:xfrm>
            <a:off x="4190123" y="3984171"/>
            <a:ext cx="4618653" cy="287382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t="134" r="3368" b="134"/>
          <a:stretch>
            <a:fillRect/>
          </a:stretch>
        </p:blipFill>
        <p:spPr bwMode="auto">
          <a:xfrm>
            <a:off x="457200" y="1680869"/>
            <a:ext cx="5717458" cy="253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DEC9"/>
                  </a:outerShdw>
                </a:effectLst>
              </a14:hiddenEffects>
            </a:ext>
          </a:extLst>
        </p:spPr>
      </p:pic>
      <p:sp>
        <p:nvSpPr>
          <p:cNvPr id="4" name="TextBox 3"/>
          <p:cNvSpPr txBox="1"/>
          <p:nvPr/>
        </p:nvSpPr>
        <p:spPr>
          <a:xfrm>
            <a:off x="6499449" y="3500747"/>
            <a:ext cx="2526890" cy="584775"/>
          </a:xfrm>
          <a:prstGeom prst="rect">
            <a:avLst/>
          </a:prstGeom>
          <a:noFill/>
          <a:ln>
            <a:noFill/>
          </a:ln>
        </p:spPr>
        <p:txBody>
          <a:bodyPr wrap="square" rtlCol="0">
            <a:spAutoFit/>
          </a:bodyPr>
          <a:lstStyle/>
          <a:p>
            <a:r>
              <a:rPr lang="en-US" sz="3200" b="1" dirty="0" smtClean="0"/>
              <a:t>Vocabulary</a:t>
            </a:r>
            <a:endParaRPr lang="en-US" b="1" dirty="0" smtClean="0"/>
          </a:p>
        </p:txBody>
      </p:sp>
      <p:sp>
        <p:nvSpPr>
          <p:cNvPr id="10" name="TextBox 9"/>
          <p:cNvSpPr txBox="1"/>
          <p:nvPr/>
        </p:nvSpPr>
        <p:spPr>
          <a:xfrm>
            <a:off x="629265" y="4325403"/>
            <a:ext cx="2526890" cy="584775"/>
          </a:xfrm>
          <a:prstGeom prst="rect">
            <a:avLst/>
          </a:prstGeom>
          <a:noFill/>
          <a:ln>
            <a:noFill/>
          </a:ln>
        </p:spPr>
        <p:txBody>
          <a:bodyPr wrap="square" rtlCol="0">
            <a:spAutoFit/>
          </a:bodyPr>
          <a:lstStyle/>
          <a:p>
            <a:r>
              <a:rPr lang="en-US" sz="3200" b="1" dirty="0" smtClean="0"/>
              <a:t>Decoding</a:t>
            </a:r>
            <a:endParaRPr lang="en-US" b="1" dirty="0" smtClean="0"/>
          </a:p>
        </p:txBody>
      </p:sp>
      <p:sp>
        <p:nvSpPr>
          <p:cNvPr id="11" name="TextBox 10"/>
          <p:cNvSpPr txBox="1"/>
          <p:nvPr/>
        </p:nvSpPr>
        <p:spPr>
          <a:xfrm>
            <a:off x="88491" y="1194121"/>
            <a:ext cx="3608438" cy="584775"/>
          </a:xfrm>
          <a:prstGeom prst="rect">
            <a:avLst/>
          </a:prstGeom>
          <a:noFill/>
          <a:ln>
            <a:noFill/>
          </a:ln>
        </p:spPr>
        <p:txBody>
          <a:bodyPr wrap="square" rtlCol="0">
            <a:spAutoFit/>
          </a:bodyPr>
          <a:lstStyle/>
          <a:p>
            <a:r>
              <a:rPr lang="en-US" sz="3200" b="1" dirty="0" smtClean="0"/>
              <a:t>Comprehension</a:t>
            </a:r>
            <a:endParaRPr lang="en-US" b="1" dirty="0" smtClean="0"/>
          </a:p>
        </p:txBody>
      </p:sp>
      <p:sp>
        <p:nvSpPr>
          <p:cNvPr id="13" name="TextBox 12"/>
          <p:cNvSpPr txBox="1"/>
          <p:nvPr/>
        </p:nvSpPr>
        <p:spPr>
          <a:xfrm>
            <a:off x="7092570" y="1220417"/>
            <a:ext cx="2526890" cy="584775"/>
          </a:xfrm>
          <a:prstGeom prst="rect">
            <a:avLst/>
          </a:prstGeom>
          <a:noFill/>
          <a:ln>
            <a:noFill/>
          </a:ln>
        </p:spPr>
        <p:txBody>
          <a:bodyPr wrap="square" rtlCol="0">
            <a:spAutoFit/>
          </a:bodyPr>
          <a:lstStyle/>
          <a:p>
            <a:r>
              <a:rPr lang="en-US" sz="3200" b="1" dirty="0" smtClean="0"/>
              <a:t>Fluency</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8333" t="23333"/>
          <a:stretch/>
        </p:blipFill>
        <p:spPr>
          <a:xfrm>
            <a:off x="6816856" y="1727817"/>
            <a:ext cx="1979911" cy="1588533"/>
          </a:xfrm>
          <a:prstGeom prst="rect">
            <a:avLst/>
          </a:prstGeom>
        </p:spPr>
      </p:pic>
    </p:spTree>
    <p:extLst>
      <p:ext uri="{BB962C8B-B14F-4D97-AF65-F5344CB8AC3E}">
        <p14:creationId xmlns:p14="http://schemas.microsoft.com/office/powerpoint/2010/main" val="107043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549" y="2137937"/>
            <a:ext cx="8229600" cy="4284128"/>
          </a:xfrm>
        </p:spPr>
        <p:txBody>
          <a:bodyPr>
            <a:normAutofit fontScale="40000" lnSpcReduction="20000"/>
          </a:bodyPr>
          <a:lstStyle/>
          <a:p>
            <a:pPr marL="0" indent="0" algn="ctr">
              <a:buNone/>
            </a:pPr>
            <a:r>
              <a:rPr lang="en-US" sz="5900" b="1" dirty="0"/>
              <a:t>A Few Key </a:t>
            </a:r>
            <a:r>
              <a:rPr lang="en-US" sz="5900" b="1" dirty="0" smtClean="0"/>
              <a:t>Reading Skills</a:t>
            </a:r>
            <a:endParaRPr lang="en-US" sz="5900" dirty="0"/>
          </a:p>
          <a:p>
            <a:pPr marL="0" indent="0" algn="ctr">
              <a:buNone/>
            </a:pPr>
            <a:r>
              <a:rPr lang="en-US" sz="5900" b="1" dirty="0"/>
              <a:t>+</a:t>
            </a:r>
            <a:endParaRPr lang="en-US" sz="5900" dirty="0"/>
          </a:p>
          <a:p>
            <a:pPr marL="0" indent="0" algn="ctr">
              <a:buNone/>
            </a:pPr>
            <a:r>
              <a:rPr lang="en-US" sz="5900" b="1" dirty="0"/>
              <a:t>Motivation</a:t>
            </a:r>
            <a:endParaRPr lang="en-US" sz="5900" dirty="0"/>
          </a:p>
          <a:p>
            <a:pPr marL="0" indent="0" algn="ctr">
              <a:buNone/>
            </a:pPr>
            <a:r>
              <a:rPr lang="en-US" sz="5900" b="1" dirty="0"/>
              <a:t>+</a:t>
            </a:r>
            <a:endParaRPr lang="en-US" sz="5900" dirty="0"/>
          </a:p>
          <a:p>
            <a:pPr marL="0" indent="0" algn="ctr">
              <a:buNone/>
            </a:pPr>
            <a:r>
              <a:rPr lang="en-US" sz="5900" b="1" dirty="0"/>
              <a:t>Self-Efficacy</a:t>
            </a:r>
            <a:endParaRPr lang="en-US" sz="5900" dirty="0"/>
          </a:p>
          <a:p>
            <a:pPr marL="0" indent="0" algn="ctr">
              <a:buNone/>
            </a:pPr>
            <a:r>
              <a:rPr lang="en-US" sz="5100" b="1" dirty="0"/>
              <a:t>+</a:t>
            </a:r>
            <a:endParaRPr lang="en-US" sz="5100" dirty="0"/>
          </a:p>
          <a:p>
            <a:pPr marL="0" indent="0" algn="ctr">
              <a:buNone/>
            </a:pPr>
            <a:r>
              <a:rPr lang="en-US" sz="4500" b="1" u="sng" dirty="0"/>
              <a:t>_________</a:t>
            </a:r>
            <a:r>
              <a:rPr lang="en-US" sz="5900" b="1" u="sng" dirty="0"/>
              <a:t>Persistence</a:t>
            </a:r>
            <a:r>
              <a:rPr lang="en-US" sz="5900" b="1" u="sng" dirty="0" smtClean="0"/>
              <a:t>_</a:t>
            </a:r>
            <a:r>
              <a:rPr lang="en-US" sz="4500" b="1" u="sng" dirty="0" smtClean="0"/>
              <a:t>________</a:t>
            </a:r>
          </a:p>
          <a:p>
            <a:pPr marL="0" indent="0" algn="ctr">
              <a:buNone/>
            </a:pPr>
            <a:endParaRPr lang="en-US" sz="4500" dirty="0"/>
          </a:p>
          <a:p>
            <a:pPr marL="0" indent="0" algn="ctr">
              <a:buNone/>
            </a:pPr>
            <a:r>
              <a:rPr lang="en-US" sz="7000" b="1" dirty="0"/>
              <a:t>A Synergy that creates EXPONENTIAL learning</a:t>
            </a:r>
            <a:endParaRPr lang="en-US" sz="7000" dirty="0"/>
          </a:p>
          <a:p>
            <a:pPr marL="0" indent="0" algn="ctr">
              <a:buNone/>
            </a:pPr>
            <a:r>
              <a:rPr lang="en-US" sz="4500" dirty="0" smtClean="0"/>
              <a:t>.</a:t>
            </a:r>
            <a:endParaRPr lang="en-US" sz="4500" dirty="0"/>
          </a:p>
        </p:txBody>
      </p:sp>
      <p:sp>
        <p:nvSpPr>
          <p:cNvPr id="3" name="Title 2"/>
          <p:cNvSpPr>
            <a:spLocks noGrp="1"/>
          </p:cNvSpPr>
          <p:nvPr>
            <p:ph type="title"/>
          </p:nvPr>
        </p:nvSpPr>
        <p:spPr>
          <a:xfrm>
            <a:off x="446567" y="823486"/>
            <a:ext cx="8229600" cy="696969"/>
          </a:xfrm>
        </p:spPr>
        <p:txBody>
          <a:bodyPr>
            <a:normAutofit/>
          </a:bodyPr>
          <a:lstStyle/>
          <a:p>
            <a:pPr algn="ctr"/>
            <a:r>
              <a:rPr lang="en-US" b="1" dirty="0" smtClean="0"/>
              <a:t>Learning Success Formula</a:t>
            </a:r>
            <a:endParaRPr lang="en-US" dirty="0"/>
          </a:p>
        </p:txBody>
      </p:sp>
    </p:spTree>
    <p:extLst>
      <p:ext uri="{BB962C8B-B14F-4D97-AF65-F5344CB8AC3E}">
        <p14:creationId xmlns:p14="http://schemas.microsoft.com/office/powerpoint/2010/main" val="11508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B37D5FE-740C-46F5-801A-FA5477D9711F}" type="slidenum">
              <a:rPr lang="en-US" smtClean="0"/>
              <a:pPr/>
              <a:t>6</a:t>
            </a:fld>
            <a:endParaRPr lang="en-US"/>
          </a:p>
        </p:txBody>
      </p:sp>
      <p:sp>
        <p:nvSpPr>
          <p:cNvPr id="4" name="Heart 3"/>
          <p:cNvSpPr/>
          <p:nvPr/>
        </p:nvSpPr>
        <p:spPr>
          <a:xfrm>
            <a:off x="-1570304" y="572478"/>
            <a:ext cx="12502333" cy="2200275"/>
          </a:xfrm>
          <a:prstGeom prst="hear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Unwrapping GREATNESS</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rotWithShape="1">
          <a:blip r:embed="rId2"/>
          <a:srcRect t="24149"/>
          <a:stretch/>
        </p:blipFill>
        <p:spPr>
          <a:xfrm>
            <a:off x="2178947" y="2602287"/>
            <a:ext cx="5136253" cy="3544513"/>
          </a:xfrm>
          <a:prstGeom prst="rect">
            <a:avLst/>
          </a:prstGeom>
        </p:spPr>
      </p:pic>
    </p:spTree>
    <p:extLst>
      <p:ext uri="{BB962C8B-B14F-4D97-AF65-F5344CB8AC3E}">
        <p14:creationId xmlns:p14="http://schemas.microsoft.com/office/powerpoint/2010/main" val="356741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9725" y="857250"/>
            <a:ext cx="6867170" cy="6000750"/>
          </a:xfrm>
          <a:prstGeom prst="rect">
            <a:avLst/>
          </a:prstGeom>
          <a:noFill/>
          <a:ln>
            <a:noFill/>
          </a:ln>
          <a:extLst/>
        </p:spPr>
      </p:pic>
    </p:spTree>
    <p:extLst>
      <p:ext uri="{BB962C8B-B14F-4D97-AF65-F5344CB8AC3E}">
        <p14:creationId xmlns:p14="http://schemas.microsoft.com/office/powerpoint/2010/main" val="325200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29249" y="4049443"/>
            <a:ext cx="2545169" cy="1722651"/>
          </a:xfrm>
          <a:prstGeom prst="rect">
            <a:avLst/>
          </a:prstGeom>
        </p:spPr>
        <p:txBody>
          <a:bodyPr wrap="square">
            <a:spAutoFit/>
          </a:bodyPr>
          <a:lstStyle/>
          <a:p>
            <a:pPr marL="257175" indent="-257175">
              <a:lnSpc>
                <a:spcPct val="107000"/>
              </a:lnSpc>
              <a:buBlip>
                <a:blip r:embed="rId3"/>
              </a:buBlip>
            </a:pPr>
            <a:r>
              <a:rPr lang="en-US" sz="1500" b="1" u="sng" dirty="0">
                <a:latin typeface="Calibri" panose="020F0502020204030204" pitchFamily="34" charset="0"/>
                <a:ea typeface="Calibri" panose="020F0502020204030204" pitchFamily="34" charset="0"/>
                <a:cs typeface="Times New Roman" panose="02020603050405020304" pitchFamily="18" charset="0"/>
              </a:rPr>
              <a:t>Comprehension</a:t>
            </a:r>
            <a:r>
              <a:rPr lang="en-US" sz="1500" b="1" dirty="0">
                <a:latin typeface="Calibri" panose="020F0502020204030204" pitchFamily="34" charset="0"/>
                <a:ea typeface="Calibri" panose="020F0502020204030204" pitchFamily="34" charset="0"/>
                <a:cs typeface="Times New Roman" panose="02020603050405020304" pitchFamily="18" charset="0"/>
              </a:rPr>
              <a:t>:</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Make Connections</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Asking Questions</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Predict and Infer</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Visualize – Mental Movies</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Get to Know Characters</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Non- Fiction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10093" y="871871"/>
            <a:ext cx="2749039" cy="1129796"/>
          </a:xfrm>
          <a:prstGeom prst="rect">
            <a:avLst/>
          </a:prstGeom>
        </p:spPr>
        <p:txBody>
          <a:bodyPr wrap="square">
            <a:spAutoFit/>
          </a:bodyPr>
          <a:lstStyle/>
          <a:p>
            <a:pPr marL="257175" indent="-257175">
              <a:lnSpc>
                <a:spcPct val="107000"/>
              </a:lnSpc>
              <a:buBlip>
                <a:blip r:embed="rId3"/>
              </a:buBlip>
            </a:pPr>
            <a:r>
              <a:rPr lang="en-US" sz="1500" b="1" u="sng" dirty="0">
                <a:latin typeface="Calibri" panose="020F0502020204030204" pitchFamily="34" charset="0"/>
                <a:ea typeface="Calibri" panose="020F0502020204030204" pitchFamily="34" charset="0"/>
                <a:cs typeface="Times New Roman" panose="02020603050405020304" pitchFamily="18" charset="0"/>
              </a:rPr>
              <a:t>Decoding</a:t>
            </a:r>
            <a:r>
              <a:rPr lang="en-US" sz="1200" b="1" dirty="0">
                <a:latin typeface="Calibri" panose="020F0502020204030204" pitchFamily="34" charset="0"/>
                <a:ea typeface="Calibri" panose="020F0502020204030204" pitchFamily="34" charset="0"/>
                <a:cs typeface="Times New Roman" panose="02020603050405020304" pitchFamily="18" charset="0"/>
              </a:rPr>
              <a:t>:</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100 Word List</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37 Key Phonograms </a:t>
            </a:r>
            <a:r>
              <a:rPr lang="en-US" sz="1200" dirty="0">
                <a:latin typeface="Calibri" panose="020F0502020204030204" pitchFamily="34" charset="0"/>
                <a:ea typeface="Calibri" panose="020F0502020204030204" pitchFamily="34" charset="0"/>
                <a:cs typeface="Times New Roman" panose="02020603050405020304" pitchFamily="18" charset="0"/>
              </a:rPr>
              <a:t>(rimes)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Magic “e”</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Vowel </a:t>
            </a:r>
            <a:r>
              <a:rPr lang="en-US" sz="1200" dirty="0">
                <a:latin typeface="Calibri" panose="020F0502020204030204" pitchFamily="34" charset="0"/>
                <a:ea typeface="Calibri" panose="020F0502020204030204" pitchFamily="34" charset="0"/>
                <a:cs typeface="Times New Roman" panose="02020603050405020304" pitchFamily="18" charset="0"/>
              </a:rPr>
              <a:t>&amp; Consonant </a:t>
            </a:r>
            <a:r>
              <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Digraphs</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88019" y="2151420"/>
            <a:ext cx="2941231" cy="1105111"/>
          </a:xfrm>
          <a:prstGeom prst="rect">
            <a:avLst/>
          </a:prstGeom>
        </p:spPr>
        <p:txBody>
          <a:bodyPr wrap="square">
            <a:spAutoFit/>
          </a:bodyPr>
          <a:lstStyle/>
          <a:p>
            <a:pPr marL="257175" indent="-257175">
              <a:lnSpc>
                <a:spcPct val="107000"/>
              </a:lnSpc>
              <a:buBlip>
                <a:blip r:embed="rId3"/>
              </a:buBlip>
            </a:pPr>
            <a:r>
              <a:rPr lang="en-US" sz="1350" b="1" u="sng" dirty="0">
                <a:latin typeface="Calibri" panose="020F0502020204030204" pitchFamily="34" charset="0"/>
                <a:ea typeface="Calibri" panose="020F0502020204030204" pitchFamily="34" charset="0"/>
                <a:cs typeface="Times New Roman" panose="02020603050405020304" pitchFamily="18" charset="0"/>
              </a:rPr>
              <a:t>Vocabulary</a:t>
            </a:r>
            <a:r>
              <a:rPr lang="en-US" sz="1350" b="1" dirty="0">
                <a:latin typeface="Calibri" panose="020F0502020204030204" pitchFamily="34" charset="0"/>
                <a:ea typeface="Calibri" panose="020F0502020204030204" pitchFamily="34" charset="0"/>
                <a:cs typeface="Times New Roman" panose="02020603050405020304" pitchFamily="18"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Prefixes and Suffixes</a:t>
            </a: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(Affixes)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Multiple Meaning words</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Root words (Morphemic Analysis)</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latin typeface="Calibri" panose="020F0502020204030204" pitchFamily="34" charset="0"/>
                <a:ea typeface="Calibri" panose="020F0502020204030204" pitchFamily="34" charset="0"/>
                <a:cs typeface="Times New Roman" panose="02020603050405020304" pitchFamily="18" charset="0"/>
              </a:rPr>
              <a:t>Word PLAY</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42391" y="3051544"/>
            <a:ext cx="2272709" cy="932178"/>
          </a:xfrm>
          <a:prstGeom prst="rect">
            <a:avLst/>
          </a:prstGeom>
        </p:spPr>
        <p:txBody>
          <a:bodyPr wrap="square">
            <a:spAutoFit/>
          </a:bodyPr>
          <a:lstStyle/>
          <a:p>
            <a:pPr marL="257175" indent="-257175">
              <a:lnSpc>
                <a:spcPct val="107000"/>
              </a:lnSpc>
              <a:buBlip>
                <a:blip r:embed="rId3"/>
              </a:buBlip>
            </a:pPr>
            <a:r>
              <a:rPr lang="en-US" sz="1500" b="1" u="sng" dirty="0">
                <a:latin typeface="Calibri" panose="020F0502020204030204" pitchFamily="34" charset="0"/>
                <a:ea typeface="Calibri" panose="020F0502020204030204" pitchFamily="34" charset="0"/>
                <a:cs typeface="Times New Roman" panose="02020603050405020304" pitchFamily="18" charset="0"/>
              </a:rPr>
              <a:t>Fluency</a:t>
            </a:r>
            <a:r>
              <a:rPr lang="en-US" sz="1500" b="1" dirty="0">
                <a:latin typeface="Calibri" panose="020F0502020204030204" pitchFamily="34" charset="0"/>
                <a:ea typeface="Calibri" panose="020F0502020204030204" pitchFamily="34" charset="0"/>
                <a:cs typeface="Times New Roman" panose="02020603050405020304" pitchFamily="18" charset="0"/>
              </a:rPr>
              <a:t>:</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Accuracy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latin typeface="Calibri" panose="020F0502020204030204" pitchFamily="34" charset="0"/>
                <a:ea typeface="Calibri" panose="020F0502020204030204" pitchFamily="34" charset="0"/>
                <a:cs typeface="Times New Roman" panose="02020603050405020304" pitchFamily="18" charset="0"/>
              </a:rPr>
              <a:t>Speed (appropriate</a:t>
            </a: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lnSpc>
                <a:spcPct val="107000"/>
              </a:lnSpc>
              <a:buFont typeface="Courier New" panose="02070309020205020404" pitchFamily="49" charset="0"/>
              <a:buChar char="o"/>
            </a:pPr>
            <a:r>
              <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Prosody</a:t>
            </a:r>
            <a:r>
              <a:rPr lang="en-US" sz="1200" dirty="0">
                <a:latin typeface="Calibri" panose="020F0502020204030204" pitchFamily="34" charset="0"/>
                <a:ea typeface="Calibri" panose="020F0502020204030204" pitchFamily="34" charset="0"/>
                <a:cs typeface="Times New Roman" panose="02020603050405020304" pitchFamily="18" charset="0"/>
              </a:rPr>
              <a:t> (Expression)</a:t>
            </a:r>
            <a:endParaRPr lang="en-US" dirty="0"/>
          </a:p>
        </p:txBody>
      </p:sp>
      <p:sp>
        <p:nvSpPr>
          <p:cNvPr id="8" name="Rectangle 7"/>
          <p:cNvSpPr/>
          <p:nvPr/>
        </p:nvSpPr>
        <p:spPr>
          <a:xfrm>
            <a:off x="1371600" y="4205799"/>
            <a:ext cx="3543300" cy="1747145"/>
          </a:xfrm>
          <a:prstGeom prst="rect">
            <a:avLst/>
          </a:prstGeom>
          <a:solidFill>
            <a:schemeClr val="bg2"/>
          </a:solidFill>
        </p:spPr>
        <p:style>
          <a:lnRef idx="1">
            <a:schemeClr val="dk1"/>
          </a:lnRef>
          <a:fillRef idx="2">
            <a:schemeClr val="dk1"/>
          </a:fillRef>
          <a:effectRef idx="1">
            <a:schemeClr val="dk1"/>
          </a:effectRef>
          <a:fontRef idx="minor">
            <a:schemeClr val="dk1"/>
          </a:fontRef>
        </p:style>
        <p:txBody>
          <a:bodyPr wrap="square">
            <a:spAutoFit/>
          </a:bodyPr>
          <a:lstStyle/>
          <a:p>
            <a:pPr marL="257175" indent="-257175">
              <a:lnSpc>
                <a:spcPct val="107000"/>
              </a:lnSpc>
              <a:buFont typeface="Wingdings" panose="05000000000000000000" pitchFamily="2" charset="2"/>
              <a:buChar char="Ø"/>
            </a:pPr>
            <a:r>
              <a:rPr lang="en-US" sz="15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Fun</a:t>
            </a:r>
            <a:r>
              <a:rPr lang="en-US" sz="15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500" dirty="0">
                <a:latin typeface="Calibri" panose="020F0502020204030204" pitchFamily="34" charset="0"/>
                <a:ea typeface="Calibri" panose="020F0502020204030204" pitchFamily="34" charset="0"/>
                <a:cs typeface="Times New Roman" panose="02020603050405020304" pitchFamily="18" charset="0"/>
              </a:rPr>
              <a:t>Flow –Challenging but Not Too Hard</a:t>
            </a:r>
          </a:p>
          <a:p>
            <a:pPr marL="257175" indent="-257175">
              <a:lnSpc>
                <a:spcPct val="107000"/>
              </a:lnSpc>
              <a:buFont typeface="Wingdings" panose="05000000000000000000" pitchFamily="2" charset="2"/>
              <a:buChar char="Ø"/>
            </a:pPr>
            <a:r>
              <a:rPr lang="en-US" sz="1500" dirty="0">
                <a:latin typeface="Calibri" panose="020F0502020204030204" pitchFamily="34" charset="0"/>
                <a:ea typeface="Calibri" panose="020F0502020204030204" pitchFamily="34" charset="0"/>
                <a:cs typeface="Times New Roman" panose="02020603050405020304" pitchFamily="18" charset="0"/>
              </a:rPr>
              <a:t>Strong </a:t>
            </a:r>
            <a:r>
              <a:rPr lang="en-US" sz="15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Emotion</a:t>
            </a:r>
            <a:r>
              <a:rPr lang="en-US" sz="15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500" dirty="0">
                <a:latin typeface="Calibri" panose="020F0502020204030204" pitchFamily="34" charset="0"/>
                <a:ea typeface="Calibri" panose="020F0502020204030204" pitchFamily="34" charset="0"/>
                <a:cs typeface="Times New Roman" panose="02020603050405020304" pitchFamily="18" charset="0"/>
              </a:rPr>
              <a:t>–“</a:t>
            </a:r>
            <a:r>
              <a:rPr lang="en-US" sz="1500" i="1" dirty="0">
                <a:latin typeface="Calibri" panose="020F0502020204030204" pitchFamily="34" charset="0"/>
                <a:ea typeface="Calibri" panose="020F0502020204030204" pitchFamily="34" charset="0"/>
                <a:cs typeface="Times New Roman" panose="02020603050405020304" pitchFamily="18" charset="0"/>
              </a:rPr>
              <a:t>REMEMBER THIS”</a:t>
            </a:r>
          </a:p>
          <a:p>
            <a:pPr marL="257175" indent="-257175">
              <a:lnSpc>
                <a:spcPct val="107000"/>
              </a:lnSpc>
              <a:buFont typeface="Wingdings" panose="05000000000000000000" pitchFamily="2" charset="2"/>
              <a:buChar char="Ø"/>
            </a:pPr>
            <a:r>
              <a:rPr lang="en-US" sz="15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Metaphors</a:t>
            </a:r>
            <a:r>
              <a:rPr lang="en-US" sz="15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500" dirty="0">
                <a:latin typeface="Calibri" panose="020F0502020204030204" pitchFamily="34" charset="0"/>
                <a:ea typeface="Calibri" panose="020F0502020204030204" pitchFamily="34" charset="0"/>
                <a:cs typeface="Times New Roman" panose="02020603050405020304" pitchFamily="18" charset="0"/>
              </a:rPr>
              <a:t>– Make </a:t>
            </a:r>
            <a:r>
              <a:rPr lang="en-US" sz="15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Connections </a:t>
            </a:r>
          </a:p>
          <a:p>
            <a:pPr marL="257175" indent="-257175">
              <a:lnSpc>
                <a:spcPct val="107000"/>
              </a:lnSpc>
              <a:buFont typeface="Wingdings" panose="05000000000000000000" pitchFamily="2" charset="2"/>
              <a:buChar char="Ø"/>
            </a:pPr>
            <a:r>
              <a:rPr lang="en-US" sz="1500" dirty="0">
                <a:latin typeface="Calibri" panose="020F0502020204030204" pitchFamily="34" charset="0"/>
                <a:ea typeface="Calibri" panose="020F0502020204030204" pitchFamily="34" charset="0"/>
                <a:cs typeface="Times New Roman" panose="02020603050405020304" pitchFamily="18" charset="0"/>
              </a:rPr>
              <a:t>Make it </a:t>
            </a:r>
            <a:r>
              <a:rPr lang="en-US" sz="15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Physical</a:t>
            </a:r>
          </a:p>
          <a:p>
            <a:pPr marL="257175" indent="-257175">
              <a:lnSpc>
                <a:spcPct val="107000"/>
              </a:lnSpc>
              <a:buFont typeface="Wingdings" panose="05000000000000000000" pitchFamily="2" charset="2"/>
              <a:buChar char="Ø"/>
            </a:pPr>
            <a:r>
              <a:rPr lang="en-US" sz="15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Apply</a:t>
            </a:r>
            <a:r>
              <a:rPr lang="en-US" sz="15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500" dirty="0">
                <a:latin typeface="Calibri" panose="020F0502020204030204" pitchFamily="34" charset="0"/>
                <a:ea typeface="Calibri" panose="020F0502020204030204" pitchFamily="34" charset="0"/>
                <a:cs typeface="Times New Roman" panose="02020603050405020304" pitchFamily="18" charset="0"/>
              </a:rPr>
              <a:t>the Learning</a:t>
            </a:r>
          </a:p>
          <a:p>
            <a:pPr marL="557213" lvl="1" indent="-214313">
              <a:lnSpc>
                <a:spcPct val="107000"/>
              </a:lnSpc>
              <a:buFont typeface="Courier New" panose="02070309020205020404" pitchFamily="49" charset="0"/>
              <a:buChar char="o"/>
            </a:pP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549505" y="1363452"/>
            <a:ext cx="3134130" cy="981551"/>
          </a:xfrm>
          <a:prstGeom prst="rect">
            <a:avLst/>
          </a:prstGeom>
        </p:spPr>
        <p:txBody>
          <a:bodyPr wrap="square">
            <a:spAutoFit/>
          </a:bodyPr>
          <a:lstStyle/>
          <a:p>
            <a:pPr algn="ctr">
              <a:lnSpc>
                <a:spcPct val="107000"/>
              </a:lnSpc>
            </a:pPr>
            <a:r>
              <a:rPr lang="en-US" sz="2100" b="1" u="sng" dirty="0">
                <a:effectLst>
                  <a:outerShdw blurRad="50800" dist="38100" dir="8100000" algn="tr"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Mighty Mini Must-Do </a:t>
            </a:r>
          </a:p>
          <a:p>
            <a:pPr algn="ctr">
              <a:lnSpc>
                <a:spcPct val="107000"/>
              </a:lnSpc>
            </a:pPr>
            <a:r>
              <a:rPr lang="en-US" sz="2100" b="1" u="sng" dirty="0">
                <a:effectLst>
                  <a:outerShdw blurRad="50800" dist="38100" dir="8100000" algn="tr"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Reading Skills</a:t>
            </a:r>
            <a:endParaRPr lang="en-US" sz="1200" b="1" dirty="0">
              <a:effectLst>
                <a:outerShdw blurRad="50800" dist="38100" dir="8100000" algn="tr"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Compiled by Dr. Michele Pickel</a:t>
            </a:r>
          </a:p>
        </p:txBody>
      </p:sp>
    </p:spTree>
    <p:extLst>
      <p:ext uri="{BB962C8B-B14F-4D97-AF65-F5344CB8AC3E}">
        <p14:creationId xmlns:p14="http://schemas.microsoft.com/office/powerpoint/2010/main" val="425381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8812" y="654927"/>
            <a:ext cx="3220065" cy="741254"/>
          </a:xfrm>
        </p:spPr>
        <p:txBody>
          <a:bodyPr/>
          <a:lstStyle/>
          <a:p>
            <a:r>
              <a:rPr lang="en-US" b="1" dirty="0" smtClean="0"/>
              <a:t>Why Horses?</a:t>
            </a:r>
            <a:endParaRPr lang="en-US" b="1" dirty="0"/>
          </a:p>
        </p:txBody>
      </p:sp>
      <p:pic>
        <p:nvPicPr>
          <p:cNvPr id="2050" name="0D3E3D3E-B745-4D15-BAAF-EC1013A382D9" descr="0D3E3D3E-B745-4D15-BAAF-EC1013A382D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4794" y="2318680"/>
            <a:ext cx="4593216" cy="307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183" t="13763" r="10363" b="33333"/>
          <a:stretch/>
        </p:blipFill>
        <p:spPr>
          <a:xfrm>
            <a:off x="4039828" y="822935"/>
            <a:ext cx="4760044" cy="275902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5484" b="10968"/>
          <a:stretch/>
        </p:blipFill>
        <p:spPr>
          <a:xfrm>
            <a:off x="4345857" y="3749963"/>
            <a:ext cx="4085470" cy="3004797"/>
          </a:xfrm>
          <a:prstGeom prst="rect">
            <a:avLst/>
          </a:prstGeom>
        </p:spPr>
      </p:pic>
    </p:spTree>
    <p:extLst>
      <p:ext uri="{BB962C8B-B14F-4D97-AF65-F5344CB8AC3E}">
        <p14:creationId xmlns:p14="http://schemas.microsoft.com/office/powerpoint/2010/main" val="349980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BE57A2-D666-4652-B423-3EEF5C79D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brainstorming presentation</Template>
  <TotalTime>0</TotalTime>
  <Words>2252</Words>
  <Application>Microsoft Office PowerPoint</Application>
  <PresentationFormat>On-screen Show (4:3)</PresentationFormat>
  <Paragraphs>291</Paragraphs>
  <Slides>31</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Arial Unicode MS</vt:lpstr>
      <vt:lpstr>Calibri</vt:lpstr>
      <vt:lpstr>Century Gothic</vt:lpstr>
      <vt:lpstr>Chalkduster</vt:lpstr>
      <vt:lpstr>Courier New</vt:lpstr>
      <vt:lpstr>Helvetica</vt:lpstr>
      <vt:lpstr>Palatino Linotype</vt:lpstr>
      <vt:lpstr>Segoe Print</vt:lpstr>
      <vt:lpstr>Times New Roman</vt:lpstr>
      <vt:lpstr>Wingdings</vt:lpstr>
      <vt:lpstr>Wingdings 2</vt:lpstr>
      <vt:lpstr>Presentation on brainstorming</vt:lpstr>
      <vt:lpstr>Increasing Students’ Literacy  and Social-Emotional Health  through Horse Powered Reading </vt:lpstr>
      <vt:lpstr>PowerPoint Presentation</vt:lpstr>
      <vt:lpstr>PowerPoint Presentation</vt:lpstr>
      <vt:lpstr>Horse Powered Reading?</vt:lpstr>
      <vt:lpstr>Learning Success Formula</vt:lpstr>
      <vt:lpstr>PowerPoint Presentation</vt:lpstr>
      <vt:lpstr>PowerPoint Presentation</vt:lpstr>
      <vt:lpstr>PowerPoint Presentation</vt:lpstr>
      <vt:lpstr>Why Horses?</vt:lpstr>
      <vt:lpstr>PowerPoint Presentation</vt:lpstr>
      <vt:lpstr>PowerPoint Presentation</vt:lpstr>
      <vt:lpstr>The NHA Core Methodologies:                  The 3 Stands™</vt:lpstr>
      <vt:lpstr>FANAFI – Find A Need And Fill It!</vt:lpstr>
      <vt:lpstr>FANAFI – Find A Need And Fill It!</vt:lpstr>
      <vt:lpstr>FANAFI – Find A Need And Fill It!</vt:lpstr>
      <vt:lpstr>FANAFI – Find A Need And Fill It!</vt:lpstr>
      <vt:lpstr>PowerPoint Presentation</vt:lpstr>
      <vt:lpstr>PowerPoint Presentation</vt:lpstr>
      <vt:lpstr>PowerPoint Presentation</vt:lpstr>
      <vt:lpstr>PowerPoint Presentation</vt:lpstr>
      <vt:lpstr> Productive Struggles build problem solving skills, persistence,  and self-efficacy!</vt:lpstr>
      <vt:lpstr>PowerPoint Presentation</vt:lpstr>
      <vt:lpstr>PowerPoint Presentation</vt:lpstr>
      <vt:lpstr>  </vt:lpstr>
      <vt:lpstr>PowerPoint Presentation</vt:lpstr>
      <vt:lpstr>PowerPoint Presentation</vt:lpstr>
      <vt:lpstr>PowerPoint Presentation</vt:lpstr>
      <vt:lpstr>PowerPoint Presentation</vt:lpstr>
      <vt:lpstr>Describing  the greatness you see…</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2016-03-31T03:00:48Z</dcterms:created>
  <dcterms:modified xsi:type="dcterms:W3CDTF">2018-01-21T22:45:46Z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TC034606379991</vt:lpwstr>
  </property>
</Properties>
</file>