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86" r:id="rId3"/>
    <p:sldId id="257" r:id="rId4"/>
    <p:sldId id="287" r:id="rId5"/>
    <p:sldId id="288" r:id="rId6"/>
    <p:sldId id="272" r:id="rId7"/>
    <p:sldId id="273" r:id="rId8"/>
    <p:sldId id="258" r:id="rId9"/>
    <p:sldId id="290" r:id="rId10"/>
    <p:sldId id="291" r:id="rId11"/>
    <p:sldId id="259" r:id="rId12"/>
    <p:sldId id="289" r:id="rId13"/>
    <p:sldId id="284" r:id="rId14"/>
    <p:sldId id="292" r:id="rId15"/>
    <p:sldId id="260" r:id="rId16"/>
    <p:sldId id="264" r:id="rId17"/>
    <p:sldId id="265" r:id="rId18"/>
    <p:sldId id="275" r:id="rId19"/>
    <p:sldId id="276" r:id="rId20"/>
    <p:sldId id="267" r:id="rId21"/>
    <p:sldId id="277" r:id="rId22"/>
    <p:sldId id="266" r:id="rId23"/>
    <p:sldId id="261" r:id="rId24"/>
    <p:sldId id="268" r:id="rId25"/>
    <p:sldId id="278" r:id="rId26"/>
    <p:sldId id="279" r:id="rId27"/>
    <p:sldId id="280" r:id="rId28"/>
    <p:sldId id="281" r:id="rId29"/>
    <p:sldId id="269" r:id="rId30"/>
    <p:sldId id="262" r:id="rId31"/>
    <p:sldId id="271" r:id="rId32"/>
    <p:sldId id="282" r:id="rId33"/>
    <p:sldId id="26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1" autoAdjust="0"/>
  </p:normalViewPr>
  <p:slideViewPr>
    <p:cSldViewPr snapToGrid="0" snapToObjects="1"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7A1DA-0E8D-6C4E-B083-D6193B3C6169}" type="doc">
      <dgm:prSet loTypeId="urn:microsoft.com/office/officeart/2005/8/layout/chevron2" loCatId="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B1EDC5-6194-854F-A633-DCDD4A53E69B}">
      <dgm:prSet phldrT="[Text]" custT="1"/>
      <dgm:spPr/>
      <dgm:t>
        <a:bodyPr/>
        <a:lstStyle/>
        <a:p>
          <a:r>
            <a:rPr lang="en-US" sz="2000" dirty="0" smtClean="0"/>
            <a:t>Pre-Intervention</a:t>
          </a:r>
          <a:endParaRPr lang="en-US" sz="2000" dirty="0"/>
        </a:p>
      </dgm:t>
    </dgm:pt>
    <dgm:pt modelId="{59103370-16BF-B14A-95B2-F36D3C2BC889}" type="parTrans" cxnId="{E00DC899-894A-F34D-8084-0FCBE71F2B66}">
      <dgm:prSet/>
      <dgm:spPr/>
      <dgm:t>
        <a:bodyPr/>
        <a:lstStyle/>
        <a:p>
          <a:endParaRPr lang="en-US"/>
        </a:p>
      </dgm:t>
    </dgm:pt>
    <dgm:pt modelId="{111E550C-D09F-4749-A1F4-2A132A8B01DB}" type="sibTrans" cxnId="{E00DC899-894A-F34D-8084-0FCBE71F2B66}">
      <dgm:prSet/>
      <dgm:spPr/>
      <dgm:t>
        <a:bodyPr/>
        <a:lstStyle/>
        <a:p>
          <a:endParaRPr lang="en-US"/>
        </a:p>
      </dgm:t>
    </dgm:pt>
    <dgm:pt modelId="{75807EF9-5CD6-0247-B6E4-D38DEE7163BF}">
      <dgm:prSet phldrT="[Text]" custT="1"/>
      <dgm:spPr/>
      <dgm:t>
        <a:bodyPr/>
        <a:lstStyle/>
        <a:p>
          <a:r>
            <a:rPr lang="en-US" sz="2000" dirty="0" smtClean="0"/>
            <a:t>Schedule writing sessions/location</a:t>
          </a:r>
          <a:endParaRPr lang="en-US" sz="2000" dirty="0"/>
        </a:p>
      </dgm:t>
    </dgm:pt>
    <dgm:pt modelId="{3E39BD1E-8E31-EA47-94D7-3E3B2B11BA17}" type="parTrans" cxnId="{96520649-FBBA-2746-AC59-348F0C8375C5}">
      <dgm:prSet/>
      <dgm:spPr/>
      <dgm:t>
        <a:bodyPr/>
        <a:lstStyle/>
        <a:p>
          <a:endParaRPr lang="en-US"/>
        </a:p>
      </dgm:t>
    </dgm:pt>
    <dgm:pt modelId="{E205431B-723D-2543-BC57-A63480924F20}" type="sibTrans" cxnId="{96520649-FBBA-2746-AC59-348F0C8375C5}">
      <dgm:prSet/>
      <dgm:spPr/>
      <dgm:t>
        <a:bodyPr/>
        <a:lstStyle/>
        <a:p>
          <a:endParaRPr lang="en-US"/>
        </a:p>
      </dgm:t>
    </dgm:pt>
    <dgm:pt modelId="{B38416D8-A0BC-004C-B5AB-F49E34FC5E07}">
      <dgm:prSet phldrT="[Text]" custT="1"/>
      <dgm:spPr/>
      <dgm:t>
        <a:bodyPr/>
        <a:lstStyle/>
        <a:p>
          <a:r>
            <a:rPr lang="en-US" sz="2000" dirty="0" smtClean="0"/>
            <a:t>Identify story starters</a:t>
          </a:r>
          <a:endParaRPr lang="en-US" sz="2000" dirty="0"/>
        </a:p>
      </dgm:t>
    </dgm:pt>
    <dgm:pt modelId="{475A1440-65FE-4048-91D8-9FE829158733}" type="parTrans" cxnId="{4A5E40C8-E1B7-C643-9B3E-AC36E64A6437}">
      <dgm:prSet/>
      <dgm:spPr/>
      <dgm:t>
        <a:bodyPr/>
        <a:lstStyle/>
        <a:p>
          <a:endParaRPr lang="en-US"/>
        </a:p>
      </dgm:t>
    </dgm:pt>
    <dgm:pt modelId="{F3AD94EC-6972-A14D-8367-88C3464659FC}" type="sibTrans" cxnId="{4A5E40C8-E1B7-C643-9B3E-AC36E64A6437}">
      <dgm:prSet/>
      <dgm:spPr/>
      <dgm:t>
        <a:bodyPr/>
        <a:lstStyle/>
        <a:p>
          <a:endParaRPr lang="en-US"/>
        </a:p>
      </dgm:t>
    </dgm:pt>
    <dgm:pt modelId="{CD191C4D-99FE-C44D-B328-4691456BE8FD}">
      <dgm:prSet phldrT="[Text]" custT="1"/>
      <dgm:spPr/>
      <dgm:t>
        <a:bodyPr/>
        <a:lstStyle/>
        <a:p>
          <a:r>
            <a:rPr lang="en-US" sz="2000" dirty="0" smtClean="0"/>
            <a:t>During Intervention</a:t>
          </a:r>
          <a:endParaRPr lang="en-US" sz="2000" dirty="0"/>
        </a:p>
      </dgm:t>
    </dgm:pt>
    <dgm:pt modelId="{68640B0F-CDC6-5A4A-850F-3B2B1B09F82C}" type="parTrans" cxnId="{7D87E8C2-39F8-1944-A058-5000F7C03F4C}">
      <dgm:prSet/>
      <dgm:spPr/>
      <dgm:t>
        <a:bodyPr/>
        <a:lstStyle/>
        <a:p>
          <a:endParaRPr lang="en-US"/>
        </a:p>
      </dgm:t>
    </dgm:pt>
    <dgm:pt modelId="{F48636D6-D9BB-F643-AE9F-5C706DD3425F}" type="sibTrans" cxnId="{7D87E8C2-39F8-1944-A058-5000F7C03F4C}">
      <dgm:prSet/>
      <dgm:spPr/>
      <dgm:t>
        <a:bodyPr/>
        <a:lstStyle/>
        <a:p>
          <a:endParaRPr lang="en-US"/>
        </a:p>
      </dgm:t>
    </dgm:pt>
    <dgm:pt modelId="{7603B290-24EB-C04B-B92C-F3329FD2C144}">
      <dgm:prSet phldrT="[Text]" custT="1"/>
      <dgm:spPr/>
      <dgm:t>
        <a:bodyPr/>
        <a:lstStyle/>
        <a:p>
          <a:r>
            <a:rPr lang="en-US" sz="2000" dirty="0" smtClean="0"/>
            <a:t>Administer writing packet</a:t>
          </a:r>
          <a:endParaRPr lang="en-US" sz="2000" dirty="0"/>
        </a:p>
      </dgm:t>
    </dgm:pt>
    <dgm:pt modelId="{EB1B875F-2DD4-C944-BC3E-EF6FE312A72C}" type="parTrans" cxnId="{F4763603-3FE6-FB43-BEB5-800146FEE710}">
      <dgm:prSet/>
      <dgm:spPr/>
      <dgm:t>
        <a:bodyPr/>
        <a:lstStyle/>
        <a:p>
          <a:endParaRPr lang="en-US"/>
        </a:p>
      </dgm:t>
    </dgm:pt>
    <dgm:pt modelId="{D2F9991A-39C8-BF4F-B3E2-3FE81DCB8651}" type="sibTrans" cxnId="{F4763603-3FE6-FB43-BEB5-800146FEE710}">
      <dgm:prSet/>
      <dgm:spPr/>
      <dgm:t>
        <a:bodyPr/>
        <a:lstStyle/>
        <a:p>
          <a:endParaRPr lang="en-US"/>
        </a:p>
      </dgm:t>
    </dgm:pt>
    <dgm:pt modelId="{87E1C1AA-0BF5-7244-AE50-138B71E95863}">
      <dgm:prSet phldrT="[Text]" custT="1"/>
      <dgm:spPr/>
      <dgm:t>
        <a:bodyPr/>
        <a:lstStyle/>
        <a:p>
          <a:r>
            <a:rPr lang="en-US" sz="2000" dirty="0" smtClean="0"/>
            <a:t>Post-Intervention</a:t>
          </a:r>
          <a:endParaRPr lang="en-US" sz="2000" dirty="0"/>
        </a:p>
      </dgm:t>
    </dgm:pt>
    <dgm:pt modelId="{FF39C944-5D96-744B-A92F-8FD5340D3028}" type="parTrans" cxnId="{9109118D-26A1-6D4A-97B6-26D8933436E6}">
      <dgm:prSet/>
      <dgm:spPr/>
      <dgm:t>
        <a:bodyPr/>
        <a:lstStyle/>
        <a:p>
          <a:endParaRPr lang="en-US"/>
        </a:p>
      </dgm:t>
    </dgm:pt>
    <dgm:pt modelId="{EEFF3271-625E-4F47-B227-FC93689AB2E7}" type="sibTrans" cxnId="{9109118D-26A1-6D4A-97B6-26D8933436E6}">
      <dgm:prSet/>
      <dgm:spPr/>
      <dgm:t>
        <a:bodyPr/>
        <a:lstStyle/>
        <a:p>
          <a:endParaRPr lang="en-US"/>
        </a:p>
      </dgm:t>
    </dgm:pt>
    <dgm:pt modelId="{69E11B49-E157-0146-A515-B8D9CC756487}">
      <dgm:prSet phldrT="[Text]" custT="1"/>
      <dgm:spPr/>
      <dgm:t>
        <a:bodyPr/>
        <a:lstStyle/>
        <a:p>
          <a:r>
            <a:rPr lang="en-US" sz="2000" dirty="0" smtClean="0"/>
            <a:t>Score writing sample (TWW, CWS, etc.)</a:t>
          </a:r>
          <a:endParaRPr lang="en-US" sz="2000" dirty="0"/>
        </a:p>
      </dgm:t>
    </dgm:pt>
    <dgm:pt modelId="{2904A4F7-8020-A44F-9A30-48D22168E70D}" type="parTrans" cxnId="{093DB560-2C61-1B43-A9B5-A899341BBB50}">
      <dgm:prSet/>
      <dgm:spPr/>
      <dgm:t>
        <a:bodyPr/>
        <a:lstStyle/>
        <a:p>
          <a:endParaRPr lang="en-US"/>
        </a:p>
      </dgm:t>
    </dgm:pt>
    <dgm:pt modelId="{CF70AA46-9061-CE4D-8575-061CF01F3424}" type="sibTrans" cxnId="{093DB560-2C61-1B43-A9B5-A899341BBB50}">
      <dgm:prSet/>
      <dgm:spPr/>
      <dgm:t>
        <a:bodyPr/>
        <a:lstStyle/>
        <a:p>
          <a:endParaRPr lang="en-US"/>
        </a:p>
      </dgm:t>
    </dgm:pt>
    <dgm:pt modelId="{744B4053-58AC-E146-9D7B-EFCC0A126A04}">
      <dgm:prSet phldrT="[Text]" custT="1"/>
      <dgm:spPr/>
      <dgm:t>
        <a:bodyPr/>
        <a:lstStyle/>
        <a:p>
          <a:r>
            <a:rPr lang="en-US" sz="2000" dirty="0" smtClean="0"/>
            <a:t>Data entry</a:t>
          </a:r>
          <a:endParaRPr lang="en-US" sz="2000" dirty="0"/>
        </a:p>
      </dgm:t>
    </dgm:pt>
    <dgm:pt modelId="{FCAF6F6E-A966-924F-B745-8928D9E3849B}" type="parTrans" cxnId="{23D95A6B-C10A-4F40-9DB6-819A48D9AB66}">
      <dgm:prSet/>
      <dgm:spPr/>
      <dgm:t>
        <a:bodyPr/>
        <a:lstStyle/>
        <a:p>
          <a:endParaRPr lang="en-US"/>
        </a:p>
      </dgm:t>
    </dgm:pt>
    <dgm:pt modelId="{E11A3217-258B-1244-A448-D6F2C6DF307D}" type="sibTrans" cxnId="{23D95A6B-C10A-4F40-9DB6-819A48D9AB66}">
      <dgm:prSet/>
      <dgm:spPr/>
      <dgm:t>
        <a:bodyPr/>
        <a:lstStyle/>
        <a:p>
          <a:endParaRPr lang="en-US"/>
        </a:p>
      </dgm:t>
    </dgm:pt>
    <dgm:pt modelId="{0D1D0508-08E3-5343-A71B-5DA58539923A}">
      <dgm:prSet phldrT="[Text]" custT="1"/>
      <dgm:spPr/>
      <dgm:t>
        <a:bodyPr/>
        <a:lstStyle/>
        <a:p>
          <a:r>
            <a:rPr lang="en-US" sz="2000" dirty="0" smtClean="0"/>
            <a:t>Data analysis</a:t>
          </a:r>
          <a:endParaRPr lang="en-US" sz="2000" dirty="0"/>
        </a:p>
      </dgm:t>
    </dgm:pt>
    <dgm:pt modelId="{E49A3B50-4684-194E-975E-9403761115A1}" type="parTrans" cxnId="{8314DFAA-C5E9-DC47-B818-EFBCE34402E3}">
      <dgm:prSet/>
      <dgm:spPr/>
      <dgm:t>
        <a:bodyPr/>
        <a:lstStyle/>
        <a:p>
          <a:endParaRPr lang="en-US"/>
        </a:p>
      </dgm:t>
    </dgm:pt>
    <dgm:pt modelId="{3A86F764-F3CB-2E4B-A294-B9805AF25EBA}" type="sibTrans" cxnId="{8314DFAA-C5E9-DC47-B818-EFBCE34402E3}">
      <dgm:prSet/>
      <dgm:spPr/>
      <dgm:t>
        <a:bodyPr/>
        <a:lstStyle/>
        <a:p>
          <a:endParaRPr lang="en-US"/>
        </a:p>
      </dgm:t>
    </dgm:pt>
    <dgm:pt modelId="{EFE3BA00-CFD5-284E-9F68-49E1A85C510B}">
      <dgm:prSet phldrT="[Text]" custT="1"/>
      <dgm:spPr/>
      <dgm:t>
        <a:bodyPr/>
        <a:lstStyle/>
        <a:p>
          <a:r>
            <a:rPr lang="en-US" sz="2000" dirty="0" smtClean="0"/>
            <a:t>Prepare writing packets</a:t>
          </a:r>
          <a:endParaRPr lang="en-US" sz="2000" dirty="0"/>
        </a:p>
      </dgm:t>
    </dgm:pt>
    <dgm:pt modelId="{689D8F67-5504-5C4C-B8D0-EC3D896D53F9}" type="parTrans" cxnId="{0E3B27DF-0DC8-7043-871F-9F1CB321E72F}">
      <dgm:prSet/>
      <dgm:spPr/>
      <dgm:t>
        <a:bodyPr/>
        <a:lstStyle/>
        <a:p>
          <a:endParaRPr lang="en-US"/>
        </a:p>
      </dgm:t>
    </dgm:pt>
    <dgm:pt modelId="{3F550F66-3335-E84D-91F4-F7F7775B7413}" type="sibTrans" cxnId="{0E3B27DF-0DC8-7043-871F-9F1CB321E72F}">
      <dgm:prSet/>
      <dgm:spPr/>
      <dgm:t>
        <a:bodyPr/>
        <a:lstStyle/>
        <a:p>
          <a:endParaRPr lang="en-US"/>
        </a:p>
      </dgm:t>
    </dgm:pt>
    <dgm:pt modelId="{513A8196-2215-DE47-9628-A4F44FDDBC63}">
      <dgm:prSet phldrT="[Text]" custT="1"/>
      <dgm:spPr/>
      <dgm:t>
        <a:bodyPr/>
        <a:lstStyle/>
        <a:p>
          <a:r>
            <a:rPr lang="en-US" sz="2000" dirty="0" smtClean="0"/>
            <a:t>Develop protocols</a:t>
          </a:r>
          <a:endParaRPr lang="en-US" sz="2000" dirty="0"/>
        </a:p>
      </dgm:t>
    </dgm:pt>
    <dgm:pt modelId="{66A1FC5D-2B35-B845-8F0E-E3A9EC7C48BE}" type="parTrans" cxnId="{6625B150-24AB-0046-BC7A-75CF78C27C1B}">
      <dgm:prSet/>
      <dgm:spPr/>
      <dgm:t>
        <a:bodyPr/>
        <a:lstStyle/>
        <a:p>
          <a:endParaRPr lang="en-US"/>
        </a:p>
      </dgm:t>
    </dgm:pt>
    <dgm:pt modelId="{F64B6AE9-8E45-DE4E-94C9-7F5F2EBC3C79}" type="sibTrans" cxnId="{6625B150-24AB-0046-BC7A-75CF78C27C1B}">
      <dgm:prSet/>
      <dgm:spPr/>
      <dgm:t>
        <a:bodyPr/>
        <a:lstStyle/>
        <a:p>
          <a:endParaRPr lang="en-US"/>
        </a:p>
      </dgm:t>
    </dgm:pt>
    <dgm:pt modelId="{4302CBC8-AEF2-8641-95B4-7F52B6E6B669}">
      <dgm:prSet phldrT="[Text]" custT="1"/>
      <dgm:spPr/>
      <dgm:t>
        <a:bodyPr/>
        <a:lstStyle/>
        <a:p>
          <a:r>
            <a:rPr lang="en-US" sz="2000" dirty="0" smtClean="0"/>
            <a:t>Complete all protocol steps</a:t>
          </a:r>
          <a:endParaRPr lang="en-US" sz="2000" dirty="0"/>
        </a:p>
      </dgm:t>
    </dgm:pt>
    <dgm:pt modelId="{7285FD39-693A-964D-8975-624127BB0F07}" type="parTrans" cxnId="{B2E41F1D-A881-A24B-A249-DE5D1F8F1AFD}">
      <dgm:prSet/>
      <dgm:spPr/>
      <dgm:t>
        <a:bodyPr/>
        <a:lstStyle/>
        <a:p>
          <a:endParaRPr lang="en-US"/>
        </a:p>
      </dgm:t>
    </dgm:pt>
    <dgm:pt modelId="{A73444B7-7F80-D447-B645-FEF0E15DF89B}" type="sibTrans" cxnId="{B2E41F1D-A881-A24B-A249-DE5D1F8F1AFD}">
      <dgm:prSet/>
      <dgm:spPr/>
      <dgm:t>
        <a:bodyPr/>
        <a:lstStyle/>
        <a:p>
          <a:endParaRPr lang="en-US"/>
        </a:p>
      </dgm:t>
    </dgm:pt>
    <dgm:pt modelId="{B66235BD-B285-5C43-83B8-909FEE8E80BB}">
      <dgm:prSet phldrT="[Text]" custT="1"/>
      <dgm:spPr/>
      <dgm:t>
        <a:bodyPr/>
        <a:lstStyle/>
        <a:p>
          <a:r>
            <a:rPr lang="en-US" sz="2000" dirty="0" smtClean="0"/>
            <a:t>Collect writing sample</a:t>
          </a:r>
          <a:endParaRPr lang="en-US" sz="2000" dirty="0"/>
        </a:p>
      </dgm:t>
    </dgm:pt>
    <dgm:pt modelId="{06E25334-DDD2-0442-A3C5-AB8C46438C7E}" type="parTrans" cxnId="{A39A35F5-B6FC-414E-BDEB-69BEDD2BD416}">
      <dgm:prSet/>
      <dgm:spPr/>
      <dgm:t>
        <a:bodyPr/>
        <a:lstStyle/>
        <a:p>
          <a:endParaRPr lang="en-US"/>
        </a:p>
      </dgm:t>
    </dgm:pt>
    <dgm:pt modelId="{6972CD8B-BE48-164A-B687-2C288326D53E}" type="sibTrans" cxnId="{A39A35F5-B6FC-414E-BDEB-69BEDD2BD416}">
      <dgm:prSet/>
      <dgm:spPr/>
      <dgm:t>
        <a:bodyPr/>
        <a:lstStyle/>
        <a:p>
          <a:endParaRPr lang="en-US"/>
        </a:p>
      </dgm:t>
    </dgm:pt>
    <dgm:pt modelId="{C4F1BAA7-7F1B-0D4F-93C2-91A5E9429D6A}" type="pres">
      <dgm:prSet presAssocID="{71E7A1DA-0E8D-6C4E-B083-D6193B3C61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654C1-9CD8-034E-BD73-C09F05E890C8}" type="pres">
      <dgm:prSet presAssocID="{2EB1EDC5-6194-854F-A633-DCDD4A53E69B}" presName="composite" presStyleCnt="0"/>
      <dgm:spPr/>
    </dgm:pt>
    <dgm:pt modelId="{B5568929-B576-6843-B036-0B05B2BD26AC}" type="pres">
      <dgm:prSet presAssocID="{2EB1EDC5-6194-854F-A633-DCDD4A53E6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AF5A6-05D8-FF47-9CB3-09314F90CB9E}" type="pres">
      <dgm:prSet presAssocID="{2EB1EDC5-6194-854F-A633-DCDD4A53E69B}" presName="descendantText" presStyleLbl="alignAcc1" presStyleIdx="0" presStyleCnt="3" custLinFactNeighborY="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0DEB-358F-9447-9251-5E3F91D7D9F8}" type="pres">
      <dgm:prSet presAssocID="{111E550C-D09F-4749-A1F4-2A132A8B01DB}" presName="sp" presStyleCnt="0"/>
      <dgm:spPr/>
    </dgm:pt>
    <dgm:pt modelId="{9C6F814A-A402-9148-A698-8D7A1AA1EFBA}" type="pres">
      <dgm:prSet presAssocID="{CD191C4D-99FE-C44D-B328-4691456BE8FD}" presName="composite" presStyleCnt="0"/>
      <dgm:spPr/>
    </dgm:pt>
    <dgm:pt modelId="{544B6BD1-266C-CD43-8E7F-D0DD74C4AAA8}" type="pres">
      <dgm:prSet presAssocID="{CD191C4D-99FE-C44D-B328-4691456BE8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6A2B1-EA67-6749-8C0F-610185171C59}" type="pres">
      <dgm:prSet presAssocID="{CD191C4D-99FE-C44D-B328-4691456BE8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5B943-A2FD-224B-BD7C-47036B5D33E8}" type="pres">
      <dgm:prSet presAssocID="{F48636D6-D9BB-F643-AE9F-5C706DD3425F}" presName="sp" presStyleCnt="0"/>
      <dgm:spPr/>
    </dgm:pt>
    <dgm:pt modelId="{75546651-53F9-FD4F-9AD9-5D0F8FAB2FDE}" type="pres">
      <dgm:prSet presAssocID="{87E1C1AA-0BF5-7244-AE50-138B71E95863}" presName="composite" presStyleCnt="0"/>
      <dgm:spPr/>
    </dgm:pt>
    <dgm:pt modelId="{8544DD4F-1ECF-0942-BE83-E33DF6A627FE}" type="pres">
      <dgm:prSet presAssocID="{87E1C1AA-0BF5-7244-AE50-138B71E958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B853B-6F57-BB47-8C12-05030FB668E2}" type="pres">
      <dgm:prSet presAssocID="{87E1C1AA-0BF5-7244-AE50-138B71E958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14A30-D4E8-2A48-AC3C-CADCB7F57DE0}" type="presOf" srcId="{0D1D0508-08E3-5343-A71B-5DA58539923A}" destId="{197B853B-6F57-BB47-8C12-05030FB668E2}" srcOrd="0" destOrd="2" presId="urn:microsoft.com/office/officeart/2005/8/layout/chevron2"/>
    <dgm:cxn modelId="{7D87E8C2-39F8-1944-A058-5000F7C03F4C}" srcId="{71E7A1DA-0E8D-6C4E-B083-D6193B3C6169}" destId="{CD191C4D-99FE-C44D-B328-4691456BE8FD}" srcOrd="1" destOrd="0" parTransId="{68640B0F-CDC6-5A4A-850F-3B2B1B09F82C}" sibTransId="{F48636D6-D9BB-F643-AE9F-5C706DD3425F}"/>
    <dgm:cxn modelId="{BEBA8536-4139-BD4B-B2B1-D4404B5AC52B}" type="presOf" srcId="{CD191C4D-99FE-C44D-B328-4691456BE8FD}" destId="{544B6BD1-266C-CD43-8E7F-D0DD74C4AAA8}" srcOrd="0" destOrd="0" presId="urn:microsoft.com/office/officeart/2005/8/layout/chevron2"/>
    <dgm:cxn modelId="{07431C93-D7AF-5146-989D-0068A30B2EBF}" type="presOf" srcId="{71E7A1DA-0E8D-6C4E-B083-D6193B3C6169}" destId="{C4F1BAA7-7F1B-0D4F-93C2-91A5E9429D6A}" srcOrd="0" destOrd="0" presId="urn:microsoft.com/office/officeart/2005/8/layout/chevron2"/>
    <dgm:cxn modelId="{8314DFAA-C5E9-DC47-B818-EFBCE34402E3}" srcId="{87E1C1AA-0BF5-7244-AE50-138B71E95863}" destId="{0D1D0508-08E3-5343-A71B-5DA58539923A}" srcOrd="2" destOrd="0" parTransId="{E49A3B50-4684-194E-975E-9403761115A1}" sibTransId="{3A86F764-F3CB-2E4B-A294-B9805AF25EBA}"/>
    <dgm:cxn modelId="{6625B150-24AB-0046-BC7A-75CF78C27C1B}" srcId="{2EB1EDC5-6194-854F-A633-DCDD4A53E69B}" destId="{513A8196-2215-DE47-9628-A4F44FDDBC63}" srcOrd="3" destOrd="0" parTransId="{66A1FC5D-2B35-B845-8F0E-E3A9EC7C48BE}" sibTransId="{F64B6AE9-8E45-DE4E-94C9-7F5F2EBC3C79}"/>
    <dgm:cxn modelId="{96520649-FBBA-2746-AC59-348F0C8375C5}" srcId="{2EB1EDC5-6194-854F-A633-DCDD4A53E69B}" destId="{75807EF9-5CD6-0247-B6E4-D38DEE7163BF}" srcOrd="0" destOrd="0" parTransId="{3E39BD1E-8E31-EA47-94D7-3E3B2B11BA17}" sibTransId="{E205431B-723D-2543-BC57-A63480924F20}"/>
    <dgm:cxn modelId="{F4763603-3FE6-FB43-BEB5-800146FEE710}" srcId="{CD191C4D-99FE-C44D-B328-4691456BE8FD}" destId="{7603B290-24EB-C04B-B92C-F3329FD2C144}" srcOrd="0" destOrd="0" parTransId="{EB1B875F-2DD4-C944-BC3E-EF6FE312A72C}" sibTransId="{D2F9991A-39C8-BF4F-B3E2-3FE81DCB8651}"/>
    <dgm:cxn modelId="{7E7513C6-962B-C046-A7F7-B462A2B6BA33}" type="presOf" srcId="{87E1C1AA-0BF5-7244-AE50-138B71E95863}" destId="{8544DD4F-1ECF-0942-BE83-E33DF6A627FE}" srcOrd="0" destOrd="0" presId="urn:microsoft.com/office/officeart/2005/8/layout/chevron2"/>
    <dgm:cxn modelId="{6A774E3E-1F7A-0C42-94BC-45D568699706}" type="presOf" srcId="{EFE3BA00-CFD5-284E-9F68-49E1A85C510B}" destId="{2C3AF5A6-05D8-FF47-9CB3-09314F90CB9E}" srcOrd="0" destOrd="2" presId="urn:microsoft.com/office/officeart/2005/8/layout/chevron2"/>
    <dgm:cxn modelId="{A39A35F5-B6FC-414E-BDEB-69BEDD2BD416}" srcId="{CD191C4D-99FE-C44D-B328-4691456BE8FD}" destId="{B66235BD-B285-5C43-83B8-909FEE8E80BB}" srcOrd="2" destOrd="0" parTransId="{06E25334-DDD2-0442-A3C5-AB8C46438C7E}" sibTransId="{6972CD8B-BE48-164A-B687-2C288326D53E}"/>
    <dgm:cxn modelId="{0E3B27DF-0DC8-7043-871F-9F1CB321E72F}" srcId="{2EB1EDC5-6194-854F-A633-DCDD4A53E69B}" destId="{EFE3BA00-CFD5-284E-9F68-49E1A85C510B}" srcOrd="2" destOrd="0" parTransId="{689D8F67-5504-5C4C-B8D0-EC3D896D53F9}" sibTransId="{3F550F66-3335-E84D-91F4-F7F7775B7413}"/>
    <dgm:cxn modelId="{7FED85AE-9D74-C448-A0BE-2F42C505DCAF}" type="presOf" srcId="{B38416D8-A0BC-004C-B5AB-F49E34FC5E07}" destId="{2C3AF5A6-05D8-FF47-9CB3-09314F90CB9E}" srcOrd="0" destOrd="1" presId="urn:microsoft.com/office/officeart/2005/8/layout/chevron2"/>
    <dgm:cxn modelId="{B2E41F1D-A881-A24B-A249-DE5D1F8F1AFD}" srcId="{CD191C4D-99FE-C44D-B328-4691456BE8FD}" destId="{4302CBC8-AEF2-8641-95B4-7F52B6E6B669}" srcOrd="1" destOrd="0" parTransId="{7285FD39-693A-964D-8975-624127BB0F07}" sibTransId="{A73444B7-7F80-D447-B645-FEF0E15DF89B}"/>
    <dgm:cxn modelId="{9109118D-26A1-6D4A-97B6-26D8933436E6}" srcId="{71E7A1DA-0E8D-6C4E-B083-D6193B3C6169}" destId="{87E1C1AA-0BF5-7244-AE50-138B71E95863}" srcOrd="2" destOrd="0" parTransId="{FF39C944-5D96-744B-A92F-8FD5340D3028}" sibTransId="{EEFF3271-625E-4F47-B227-FC93689AB2E7}"/>
    <dgm:cxn modelId="{0443C786-2764-954F-AFBB-452868243ECA}" type="presOf" srcId="{4302CBC8-AEF2-8641-95B4-7F52B6E6B669}" destId="{3186A2B1-EA67-6749-8C0F-610185171C59}" srcOrd="0" destOrd="1" presId="urn:microsoft.com/office/officeart/2005/8/layout/chevron2"/>
    <dgm:cxn modelId="{3F8A3D04-16BD-A243-9241-94A561AD4841}" type="presOf" srcId="{744B4053-58AC-E146-9D7B-EFCC0A126A04}" destId="{197B853B-6F57-BB47-8C12-05030FB668E2}" srcOrd="0" destOrd="1" presId="urn:microsoft.com/office/officeart/2005/8/layout/chevron2"/>
    <dgm:cxn modelId="{0A4407E5-0754-A140-BA2D-20B8F3CCD5DD}" type="presOf" srcId="{513A8196-2215-DE47-9628-A4F44FDDBC63}" destId="{2C3AF5A6-05D8-FF47-9CB3-09314F90CB9E}" srcOrd="0" destOrd="3" presId="urn:microsoft.com/office/officeart/2005/8/layout/chevron2"/>
    <dgm:cxn modelId="{A2EB9D04-5142-5C4C-AA39-5E0DDC6BC63F}" type="presOf" srcId="{B66235BD-B285-5C43-83B8-909FEE8E80BB}" destId="{3186A2B1-EA67-6749-8C0F-610185171C59}" srcOrd="0" destOrd="2" presId="urn:microsoft.com/office/officeart/2005/8/layout/chevron2"/>
    <dgm:cxn modelId="{FC1629E4-8CB5-1F4C-B122-745CF2E250ED}" type="presOf" srcId="{2EB1EDC5-6194-854F-A633-DCDD4A53E69B}" destId="{B5568929-B576-6843-B036-0B05B2BD26AC}" srcOrd="0" destOrd="0" presId="urn:microsoft.com/office/officeart/2005/8/layout/chevron2"/>
    <dgm:cxn modelId="{4A5E40C8-E1B7-C643-9B3E-AC36E64A6437}" srcId="{2EB1EDC5-6194-854F-A633-DCDD4A53E69B}" destId="{B38416D8-A0BC-004C-B5AB-F49E34FC5E07}" srcOrd="1" destOrd="0" parTransId="{475A1440-65FE-4048-91D8-9FE829158733}" sibTransId="{F3AD94EC-6972-A14D-8367-88C3464659FC}"/>
    <dgm:cxn modelId="{E00DC899-894A-F34D-8084-0FCBE71F2B66}" srcId="{71E7A1DA-0E8D-6C4E-B083-D6193B3C6169}" destId="{2EB1EDC5-6194-854F-A633-DCDD4A53E69B}" srcOrd="0" destOrd="0" parTransId="{59103370-16BF-B14A-95B2-F36D3C2BC889}" sibTransId="{111E550C-D09F-4749-A1F4-2A132A8B01DB}"/>
    <dgm:cxn modelId="{093DB560-2C61-1B43-A9B5-A899341BBB50}" srcId="{87E1C1AA-0BF5-7244-AE50-138B71E95863}" destId="{69E11B49-E157-0146-A515-B8D9CC756487}" srcOrd="0" destOrd="0" parTransId="{2904A4F7-8020-A44F-9A30-48D22168E70D}" sibTransId="{CF70AA46-9061-CE4D-8575-061CF01F3424}"/>
    <dgm:cxn modelId="{14AF27DB-3740-C84E-A8ED-6C87B3FE8124}" type="presOf" srcId="{75807EF9-5CD6-0247-B6E4-D38DEE7163BF}" destId="{2C3AF5A6-05D8-FF47-9CB3-09314F90CB9E}" srcOrd="0" destOrd="0" presId="urn:microsoft.com/office/officeart/2005/8/layout/chevron2"/>
    <dgm:cxn modelId="{34DBDB10-779F-F444-8AC6-F3DF9319484B}" type="presOf" srcId="{7603B290-24EB-C04B-B92C-F3329FD2C144}" destId="{3186A2B1-EA67-6749-8C0F-610185171C59}" srcOrd="0" destOrd="0" presId="urn:microsoft.com/office/officeart/2005/8/layout/chevron2"/>
    <dgm:cxn modelId="{1BC957E5-48C6-BF44-82C0-C7A94838099C}" type="presOf" srcId="{69E11B49-E157-0146-A515-B8D9CC756487}" destId="{197B853B-6F57-BB47-8C12-05030FB668E2}" srcOrd="0" destOrd="0" presId="urn:microsoft.com/office/officeart/2005/8/layout/chevron2"/>
    <dgm:cxn modelId="{23D95A6B-C10A-4F40-9DB6-819A48D9AB66}" srcId="{87E1C1AA-0BF5-7244-AE50-138B71E95863}" destId="{744B4053-58AC-E146-9D7B-EFCC0A126A04}" srcOrd="1" destOrd="0" parTransId="{FCAF6F6E-A966-924F-B745-8928D9E3849B}" sibTransId="{E11A3217-258B-1244-A448-D6F2C6DF307D}"/>
    <dgm:cxn modelId="{24F0EF49-F27F-B045-96C8-D8E6DCB1686C}" type="presParOf" srcId="{C4F1BAA7-7F1B-0D4F-93C2-91A5E9429D6A}" destId="{3B6654C1-9CD8-034E-BD73-C09F05E890C8}" srcOrd="0" destOrd="0" presId="urn:microsoft.com/office/officeart/2005/8/layout/chevron2"/>
    <dgm:cxn modelId="{ADFBA0DA-BB08-CB44-9AD0-CAF793ECEE87}" type="presParOf" srcId="{3B6654C1-9CD8-034E-BD73-C09F05E890C8}" destId="{B5568929-B576-6843-B036-0B05B2BD26AC}" srcOrd="0" destOrd="0" presId="urn:microsoft.com/office/officeart/2005/8/layout/chevron2"/>
    <dgm:cxn modelId="{59406C1E-27CC-CC41-BAEC-09ECD1BCC6EC}" type="presParOf" srcId="{3B6654C1-9CD8-034E-BD73-C09F05E890C8}" destId="{2C3AF5A6-05D8-FF47-9CB3-09314F90CB9E}" srcOrd="1" destOrd="0" presId="urn:microsoft.com/office/officeart/2005/8/layout/chevron2"/>
    <dgm:cxn modelId="{CA17776B-8B6B-3E46-9530-56DBAAF34DA0}" type="presParOf" srcId="{C4F1BAA7-7F1B-0D4F-93C2-91A5E9429D6A}" destId="{4EE80DEB-358F-9447-9251-5E3F91D7D9F8}" srcOrd="1" destOrd="0" presId="urn:microsoft.com/office/officeart/2005/8/layout/chevron2"/>
    <dgm:cxn modelId="{F530617B-BE07-A145-B296-2209FB691154}" type="presParOf" srcId="{C4F1BAA7-7F1B-0D4F-93C2-91A5E9429D6A}" destId="{9C6F814A-A402-9148-A698-8D7A1AA1EFBA}" srcOrd="2" destOrd="0" presId="urn:microsoft.com/office/officeart/2005/8/layout/chevron2"/>
    <dgm:cxn modelId="{1F8A272D-BF81-8C40-806F-431D1EFD68E5}" type="presParOf" srcId="{9C6F814A-A402-9148-A698-8D7A1AA1EFBA}" destId="{544B6BD1-266C-CD43-8E7F-D0DD74C4AAA8}" srcOrd="0" destOrd="0" presId="urn:microsoft.com/office/officeart/2005/8/layout/chevron2"/>
    <dgm:cxn modelId="{2A5A13FF-3672-1346-BE54-6B437A4062AF}" type="presParOf" srcId="{9C6F814A-A402-9148-A698-8D7A1AA1EFBA}" destId="{3186A2B1-EA67-6749-8C0F-610185171C59}" srcOrd="1" destOrd="0" presId="urn:microsoft.com/office/officeart/2005/8/layout/chevron2"/>
    <dgm:cxn modelId="{61043649-D6CF-A849-8080-7125924F1E84}" type="presParOf" srcId="{C4F1BAA7-7F1B-0D4F-93C2-91A5E9429D6A}" destId="{5DE5B943-A2FD-224B-BD7C-47036B5D33E8}" srcOrd="3" destOrd="0" presId="urn:microsoft.com/office/officeart/2005/8/layout/chevron2"/>
    <dgm:cxn modelId="{1A64C884-8F20-3C47-974B-298242754D83}" type="presParOf" srcId="{C4F1BAA7-7F1B-0D4F-93C2-91A5E9429D6A}" destId="{75546651-53F9-FD4F-9AD9-5D0F8FAB2FDE}" srcOrd="4" destOrd="0" presId="urn:microsoft.com/office/officeart/2005/8/layout/chevron2"/>
    <dgm:cxn modelId="{FF17DA9E-6CC9-FF48-A1E2-0A405828FD6D}" type="presParOf" srcId="{75546651-53F9-FD4F-9AD9-5D0F8FAB2FDE}" destId="{8544DD4F-1ECF-0942-BE83-E33DF6A627FE}" srcOrd="0" destOrd="0" presId="urn:microsoft.com/office/officeart/2005/8/layout/chevron2"/>
    <dgm:cxn modelId="{D2CE72BD-385A-7C4F-9818-ACFEAC72DE70}" type="presParOf" srcId="{75546651-53F9-FD4F-9AD9-5D0F8FAB2FDE}" destId="{197B853B-6F57-BB47-8C12-05030FB668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68929-B576-6843-B036-0B05B2BD26AC}">
      <dsp:nvSpPr>
        <dsp:cNvPr id="0" name=""/>
        <dsp:cNvSpPr/>
      </dsp:nvSpPr>
      <dsp:spPr>
        <a:xfrm rot="5400000">
          <a:off x="-314900" y="319546"/>
          <a:ext cx="2099338" cy="146953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Pre-Intervention</a:t>
          </a:r>
          <a:endParaRPr lang="en-US" sz="2000" kern="1200" dirty="0"/>
        </a:p>
      </dsp:txBody>
      <dsp:txXfrm rot="-5400000">
        <a:off x="1" y="739413"/>
        <a:ext cx="1469536" cy="629802"/>
      </dsp:txXfrm>
    </dsp:sp>
    <dsp:sp modelId="{2C3AF5A6-05D8-FF47-9CB3-09314F90CB9E}">
      <dsp:nvSpPr>
        <dsp:cNvPr id="0" name=""/>
        <dsp:cNvSpPr/>
      </dsp:nvSpPr>
      <dsp:spPr>
        <a:xfrm rot="5400000">
          <a:off x="4499284" y="-3011046"/>
          <a:ext cx="1364569" cy="74240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Schedule writing sessions/location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Identify story starters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Prepare writing packets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Develop protocols</a:t>
          </a:r>
          <a:endParaRPr lang="en-US" sz="2000" kern="1200" dirty="0"/>
        </a:p>
      </dsp:txBody>
      <dsp:txXfrm rot="-5400000">
        <a:off x="1469537" y="85314"/>
        <a:ext cx="7357452" cy="1231343"/>
      </dsp:txXfrm>
    </dsp:sp>
    <dsp:sp modelId="{544B6BD1-266C-CD43-8E7F-D0DD74C4AAA8}">
      <dsp:nvSpPr>
        <dsp:cNvPr id="0" name=""/>
        <dsp:cNvSpPr/>
      </dsp:nvSpPr>
      <dsp:spPr>
        <a:xfrm rot="5400000">
          <a:off x="-314900" y="2229176"/>
          <a:ext cx="2099338" cy="146953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During Intervention</a:t>
          </a:r>
          <a:endParaRPr lang="en-US" sz="2000" kern="1200" dirty="0"/>
        </a:p>
      </dsp:txBody>
      <dsp:txXfrm rot="-5400000">
        <a:off x="1" y="2649043"/>
        <a:ext cx="1469536" cy="629802"/>
      </dsp:txXfrm>
    </dsp:sp>
    <dsp:sp modelId="{3186A2B1-EA67-6749-8C0F-610185171C59}">
      <dsp:nvSpPr>
        <dsp:cNvPr id="0" name=""/>
        <dsp:cNvSpPr/>
      </dsp:nvSpPr>
      <dsp:spPr>
        <a:xfrm rot="5400000">
          <a:off x="4499284" y="-1115472"/>
          <a:ext cx="1364569" cy="74240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Administer writing packet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Complete all protocol steps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Collect writing sample</a:t>
          </a:r>
          <a:endParaRPr lang="en-US" sz="2000" kern="1200" dirty="0"/>
        </a:p>
      </dsp:txBody>
      <dsp:txXfrm rot="-5400000">
        <a:off x="1469537" y="1980888"/>
        <a:ext cx="7357452" cy="1231343"/>
      </dsp:txXfrm>
    </dsp:sp>
    <dsp:sp modelId="{8544DD4F-1ECF-0942-BE83-E33DF6A627FE}">
      <dsp:nvSpPr>
        <dsp:cNvPr id="0" name=""/>
        <dsp:cNvSpPr/>
      </dsp:nvSpPr>
      <dsp:spPr>
        <a:xfrm rot="5400000">
          <a:off x="-314900" y="4138805"/>
          <a:ext cx="2099338" cy="146953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Post-Intervention</a:t>
          </a:r>
          <a:endParaRPr lang="en-US" sz="2000" kern="1200" dirty="0"/>
        </a:p>
      </dsp:txBody>
      <dsp:txXfrm rot="-5400000">
        <a:off x="1" y="4558672"/>
        <a:ext cx="1469536" cy="629802"/>
      </dsp:txXfrm>
    </dsp:sp>
    <dsp:sp modelId="{197B853B-6F57-BB47-8C12-05030FB668E2}">
      <dsp:nvSpPr>
        <dsp:cNvPr id="0" name=""/>
        <dsp:cNvSpPr/>
      </dsp:nvSpPr>
      <dsp:spPr>
        <a:xfrm rot="5400000">
          <a:off x="4499284" y="794156"/>
          <a:ext cx="1364569" cy="74240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Score writing sample (TWW, CWS, etc.)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 entry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 analysis</a:t>
          </a:r>
          <a:endParaRPr lang="en-US" sz="2000" kern="1200" dirty="0"/>
        </a:p>
      </dsp:txBody>
      <dsp:txXfrm rot="-5400000">
        <a:off x="1469537" y="3890517"/>
        <a:ext cx="7357452" cy="123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ECF24-461E-7743-AFF3-F3A8C6F50A1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72FEF-0CEE-B04F-9DDD-FC53C8452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8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2FEF-0CEE-B04F-9DDD-FC53C8452A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AD7FBC-A288-3343-B23E-27E1572E8D6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01C9BD4-23D7-3342-BB9A-75DCA13DEF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stein1@isd77.k12.mn.us" TargetMode="External"/><Relationship Id="rId2" Type="http://schemas.openxmlformats.org/officeDocument/2006/relationships/hyperlink" Target="mailto:carlos.panahon@mn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88" y="793788"/>
            <a:ext cx="4024994" cy="31319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 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Implementing Efficient Writing Fluency Interventions in the </a:t>
            </a:r>
            <a:r>
              <a:rPr lang="en-US" b="1" dirty="0" smtClean="0">
                <a:solidFill>
                  <a:schemeClr val="bg1"/>
                </a:solidFill>
              </a:rPr>
              <a:t>Classroom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814046"/>
            <a:ext cx="8229600" cy="1326778"/>
          </a:xfrm>
        </p:spPr>
        <p:txBody>
          <a:bodyPr>
            <a:noAutofit/>
          </a:bodyPr>
          <a:lstStyle/>
          <a:p>
            <a:r>
              <a:rPr lang="en-US" sz="2000" dirty="0" smtClean="0"/>
              <a:t>Carlos J. </a:t>
            </a:r>
            <a:r>
              <a:rPr lang="en-US" sz="2000" dirty="0" err="1" smtClean="0"/>
              <a:t>Panahon</a:t>
            </a:r>
            <a:r>
              <a:rPr lang="en-US" sz="2000" dirty="0" smtClean="0"/>
              <a:t>, Ph.D.  &amp; Samantha Steinman, </a:t>
            </a:r>
            <a:r>
              <a:rPr lang="en-US" sz="2000" dirty="0" err="1" smtClean="0"/>
              <a:t>Psy.D</a:t>
            </a:r>
            <a:r>
              <a:rPr lang="en-US" sz="2000" dirty="0" smtClean="0"/>
              <a:t>.</a:t>
            </a:r>
          </a:p>
          <a:p>
            <a:r>
              <a:rPr lang="en-US" sz="1200" dirty="0" smtClean="0"/>
              <a:t>Minnesota State University, Mankato                </a:t>
            </a:r>
            <a:r>
              <a:rPr lang="en-US" sz="1200" dirty="0" err="1" smtClean="0"/>
              <a:t>Mankato</a:t>
            </a:r>
            <a:r>
              <a:rPr lang="en-US" sz="1200" dirty="0" smtClean="0"/>
              <a:t> Area Public Schools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44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34342"/>
                </a:solidFill>
              </a:rPr>
              <a:t>Research Evidence: </a:t>
            </a:r>
            <a:r>
              <a:rPr lang="en-US" b="1" dirty="0" smtClean="0">
                <a:solidFill>
                  <a:srgbClr val="434342"/>
                </a:solidFill>
              </a:rPr>
              <a:t>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Eckert and colleagues (2006b) examined the effects of performance feedback condition compared to a control </a:t>
            </a:r>
            <a:r>
              <a:rPr lang="en-US" dirty="0" smtClean="0"/>
              <a:t>condition	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third grade students were randomly assigned </a:t>
            </a:r>
            <a:r>
              <a:rPr lang="en-US" dirty="0" smtClean="0"/>
              <a:t>to one group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who received performance feedback </a:t>
            </a:r>
            <a:r>
              <a:rPr lang="en-US" dirty="0" smtClean="0"/>
              <a:t>demonstrated </a:t>
            </a:r>
            <a:r>
              <a:rPr lang="en-US" dirty="0"/>
              <a:t>significantly greater increases in their </a:t>
            </a:r>
            <a:r>
              <a:rPr lang="en-US" dirty="0" smtClean="0"/>
              <a:t>TWW </a:t>
            </a:r>
            <a:r>
              <a:rPr lang="en-US" dirty="0"/>
              <a:t>and </a:t>
            </a:r>
            <a:r>
              <a:rPr lang="en-US" dirty="0" smtClean="0"/>
              <a:t>CSW </a:t>
            </a:r>
            <a:r>
              <a:rPr lang="en-US" dirty="0"/>
              <a:t>compared to students </a:t>
            </a:r>
            <a:r>
              <a:rPr lang="en-US" dirty="0" smtClean="0"/>
              <a:t>in the control group </a:t>
            </a:r>
          </a:p>
          <a:p>
            <a:r>
              <a:rPr lang="en-US" dirty="0"/>
              <a:t>Eckert and colleagues further examined the effects of </a:t>
            </a:r>
            <a:r>
              <a:rPr lang="en-US" dirty="0" smtClean="0"/>
              <a:t>frequency of PF</a:t>
            </a:r>
          </a:p>
          <a:p>
            <a:pPr lvl="1"/>
            <a:r>
              <a:rPr lang="en-US" dirty="0" smtClean="0"/>
              <a:t>42 </a:t>
            </a:r>
            <a:r>
              <a:rPr lang="en-US" dirty="0"/>
              <a:t>students were randomly assigned to three conditions: (a) practice-only control; (b) </a:t>
            </a:r>
            <a:r>
              <a:rPr lang="en-US" dirty="0" smtClean="0"/>
              <a:t>PF </a:t>
            </a:r>
            <a:r>
              <a:rPr lang="en-US" dirty="0"/>
              <a:t>once per week; and (c) </a:t>
            </a:r>
            <a:r>
              <a:rPr lang="en-US" dirty="0" smtClean="0"/>
              <a:t>PF </a:t>
            </a:r>
            <a:r>
              <a:rPr lang="en-US" dirty="0"/>
              <a:t>three times per </a:t>
            </a:r>
            <a:r>
              <a:rPr lang="en-US" dirty="0" smtClean="0"/>
              <a:t>week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who were provided </a:t>
            </a:r>
            <a:r>
              <a:rPr lang="en-US" dirty="0" smtClean="0"/>
              <a:t>PF </a:t>
            </a:r>
            <a:r>
              <a:rPr lang="en-US" dirty="0"/>
              <a:t>either one or three times per week significantly improved their writing </a:t>
            </a:r>
            <a:r>
              <a:rPr lang="en-US" dirty="0" smtClean="0"/>
              <a:t>fluency </a:t>
            </a:r>
            <a:r>
              <a:rPr lang="en-US" dirty="0"/>
              <a:t>compared to students who received no feedback.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mount </a:t>
            </a:r>
            <a:r>
              <a:rPr lang="en-US" dirty="0"/>
              <a:t>of </a:t>
            </a:r>
            <a:r>
              <a:rPr lang="en-US" dirty="0" smtClean="0"/>
              <a:t>PF </a:t>
            </a:r>
            <a:r>
              <a:rPr lang="en-US" dirty="0"/>
              <a:t>that was </a:t>
            </a:r>
            <a:r>
              <a:rPr lang="en-US" dirty="0" smtClean="0"/>
              <a:t>provided </a:t>
            </a:r>
            <a:r>
              <a:rPr lang="en-US" dirty="0"/>
              <a:t>did not appear to result in significant differences in students’ fluency growth.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3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81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</a:t>
            </a:r>
            <a:r>
              <a:rPr lang="en-US" b="1" dirty="0" smtClean="0">
                <a:solidFill>
                  <a:srgbClr val="434342"/>
                </a:solidFill>
              </a:rPr>
              <a:t>Packet: PF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38" y="1264025"/>
            <a:ext cx="3837361" cy="486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7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" y="946562"/>
            <a:ext cx="4869187" cy="577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59" y="1126292"/>
            <a:ext cx="4653541" cy="5115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814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Packet: </a:t>
            </a:r>
            <a:r>
              <a:rPr lang="en-US" b="1" dirty="0" smtClean="0">
                <a:solidFill>
                  <a:srgbClr val="434342"/>
                </a:solidFill>
              </a:rPr>
              <a:t>PF</a:t>
            </a:r>
            <a:endParaRPr lang="en-US" b="1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>
                <a:solidFill>
                  <a:srgbClr val="434342"/>
                </a:solidFill>
              </a:rPr>
              <a:t>Writing Interventions: Implementing </a:t>
            </a:r>
            <a:r>
              <a:rPr lang="en-US" sz="3300" b="1" dirty="0" smtClean="0">
                <a:solidFill>
                  <a:srgbClr val="434342"/>
                </a:solidFill>
              </a:rPr>
              <a:t>Performance Feedback</a:t>
            </a:r>
            <a:endParaRPr lang="en-US" sz="33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65" y="393700"/>
            <a:ext cx="5319718" cy="607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Strengths of </a:t>
            </a:r>
            <a:r>
              <a:rPr lang="en-US" b="1" dirty="0" smtClean="0">
                <a:solidFill>
                  <a:srgbClr val="434342"/>
                </a:solidFill>
              </a:rPr>
              <a:t>PF as </a:t>
            </a:r>
            <a:r>
              <a:rPr lang="en-US" b="1" dirty="0" smtClean="0">
                <a:solidFill>
                  <a:srgbClr val="434342"/>
                </a:solidFill>
              </a:rPr>
              <a:t>a Writing Intervention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PF can be: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implemented </a:t>
            </a:r>
            <a:r>
              <a:rPr lang="en-US" dirty="0"/>
              <a:t>with individual students, as a large-group writing intervention, or a combination of the </a:t>
            </a:r>
            <a:r>
              <a:rPr lang="en-US" dirty="0" smtClean="0"/>
              <a:t>two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implemented </a:t>
            </a:r>
            <a:r>
              <a:rPr lang="en-US" dirty="0"/>
              <a:t>into general instructional practices within a </a:t>
            </a:r>
            <a:r>
              <a:rPr lang="en-US" dirty="0" smtClean="0"/>
              <a:t>classroom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used </a:t>
            </a:r>
            <a:r>
              <a:rPr lang="en-US" dirty="0"/>
              <a:t>alone or in combination with other evidence-based writing interventions and strategies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Educators, School Psychologists, Interventions do </a:t>
            </a:r>
            <a:r>
              <a:rPr lang="en-US" dirty="0"/>
              <a:t>not need to obtain extensive training in order to obtain encouraging results from </a:t>
            </a:r>
            <a:r>
              <a:rPr lang="en-US" dirty="0" smtClean="0"/>
              <a:t>the </a:t>
            </a:r>
            <a:r>
              <a:rPr lang="en-US" dirty="0"/>
              <a:t>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Interventions: Choice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28280"/>
            <a:ext cx="7556313" cy="4144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hoice as an intervention: 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a) the option to choose between academic or </a:t>
            </a:r>
            <a:r>
              <a:rPr lang="en-US" dirty="0" smtClean="0"/>
              <a:t>	behavioral tasks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b) order of completion of the task,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c) choice of materials to use during the task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	(</a:t>
            </a:r>
            <a:r>
              <a:rPr lang="en-US" dirty="0"/>
              <a:t>d) choice of who to interact with during work </a:t>
            </a:r>
            <a:r>
              <a:rPr lang="en-US" dirty="0" smtClean="0"/>
              <a:t>	activities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e) choice of where to complete tasks,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f) time of day in which to complete a </a:t>
            </a:r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6021" y="6545395"/>
            <a:ext cx="535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Jolivette</a:t>
            </a:r>
            <a:r>
              <a:rPr lang="en-US" sz="1200" dirty="0" smtClean="0"/>
              <a:t> et al., 2001; Kern &amp; State, 2009)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1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Interventions: Choice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Providing choice as a writing intervention simply involves providing students with the opportunity to choose between two writing prompts to utilize as a basis for their writing responses during CBM writing </a:t>
            </a:r>
            <a:r>
              <a:rPr lang="en-US" dirty="0" smtClean="0"/>
              <a:t>sessions.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1792" y="6559307"/>
            <a:ext cx="461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Panahon</a:t>
            </a:r>
            <a:r>
              <a:rPr lang="en-US" sz="1200" dirty="0" smtClean="0"/>
              <a:t>, Hilt-</a:t>
            </a:r>
            <a:r>
              <a:rPr lang="en-US" sz="1200" dirty="0" err="1" smtClean="0"/>
              <a:t>Panahon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Arbolino</a:t>
            </a:r>
            <a:r>
              <a:rPr lang="en-US" sz="1200" dirty="0" smtClean="0"/>
              <a:t>, 2012)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60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Research Evidence: Choice 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82" y="1571070"/>
            <a:ext cx="8179232" cy="4594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 smtClean="0">
                <a:cs typeface="Times New Roman"/>
              </a:rPr>
              <a:t>2015: Investigating Gender Differences in Writing Studies Using Choice</a:t>
            </a:r>
            <a:br>
              <a:rPr lang="en-US" sz="1800" i="1" dirty="0" smtClean="0">
                <a:cs typeface="Times New Roman"/>
              </a:rPr>
            </a:br>
            <a:r>
              <a:rPr lang="en-US" sz="1800" i="1" dirty="0" smtClean="0">
                <a:cs typeface="Times New Roman"/>
              </a:rPr>
              <a:t>Steinman, </a:t>
            </a:r>
            <a:r>
              <a:rPr lang="en-US" sz="1800" i="1" dirty="0" err="1" smtClean="0">
                <a:cs typeface="Times New Roman"/>
              </a:rPr>
              <a:t>Panahon</a:t>
            </a:r>
            <a:r>
              <a:rPr lang="en-US" sz="1800" i="1" dirty="0" smtClean="0">
                <a:cs typeface="Times New Roman"/>
              </a:rPr>
              <a:t>, Hilt-</a:t>
            </a:r>
            <a:r>
              <a:rPr lang="en-US" sz="1800" i="1" dirty="0" err="1" smtClean="0">
                <a:cs typeface="Times New Roman"/>
              </a:rPr>
              <a:t>Panahon</a:t>
            </a:r>
            <a:r>
              <a:rPr lang="en-US" sz="1800" i="1" dirty="0" smtClean="0">
                <a:cs typeface="Times New Roman"/>
              </a:rPr>
              <a:t>, &amp; </a:t>
            </a:r>
            <a:r>
              <a:rPr lang="en-US" sz="1800" i="1" dirty="0" err="1" smtClean="0">
                <a:cs typeface="Times New Roman"/>
              </a:rPr>
              <a:t>Arbolino</a:t>
            </a:r>
            <a:endParaRPr lang="en-US" sz="1800" i="1" dirty="0" smtClean="0">
              <a:cs typeface="Times New Roman"/>
            </a:endParaRPr>
          </a:p>
          <a:p>
            <a:pPr marL="0" indent="0">
              <a:buNone/>
            </a:pPr>
            <a:r>
              <a:rPr lang="en-US" sz="1800" i="1" dirty="0" smtClean="0">
                <a:cs typeface="Times New Roman"/>
              </a:rPr>
              <a:t>	</a:t>
            </a:r>
            <a:r>
              <a:rPr lang="en-US" sz="1800" dirty="0" smtClean="0">
                <a:cs typeface="Times New Roman"/>
              </a:rPr>
              <a:t>Results of a t-test indicated that male students had higher rates of 	improvement (M = 3.16, SD = 1.43), compared to females’ rates of 	improvement (M = 2.45, SD = 0.97) during Choice sessions. This 	difference was statistically significant, t(50) = -2.059,</a:t>
            </a:r>
            <a:r>
              <a:rPr lang="en-US" sz="1800" i="1" dirty="0" smtClean="0">
                <a:cs typeface="Times New Roman"/>
              </a:rPr>
              <a:t> p </a:t>
            </a:r>
            <a:r>
              <a:rPr lang="en-US" sz="1800" dirty="0" smtClean="0">
                <a:cs typeface="Times New Roman"/>
              </a:rPr>
              <a:t>= .045. In 	addition, no significant differences in the rates of improvement 	between males and females were found during No Choice sessions, t(50) = 	-0.291, </a:t>
            </a:r>
            <a:r>
              <a:rPr lang="en-US" sz="1800" i="1" dirty="0" smtClean="0">
                <a:cs typeface="Times New Roman"/>
              </a:rPr>
              <a:t>p</a:t>
            </a:r>
            <a:r>
              <a:rPr lang="en-US" sz="1800" dirty="0" smtClean="0">
                <a:cs typeface="Times New Roman"/>
              </a:rPr>
              <a:t> = .772. </a:t>
            </a:r>
          </a:p>
          <a:p>
            <a:pPr marL="57150" indent="0">
              <a:buNone/>
            </a:pPr>
            <a:r>
              <a:rPr lang="en-US" sz="1800" i="1" dirty="0" smtClean="0">
                <a:cs typeface="Times New Roman"/>
              </a:rPr>
              <a:t>2016: Using Choice as a Writing Intervention to Investigate Gender Differences</a:t>
            </a:r>
          </a:p>
          <a:p>
            <a:pPr marL="57150" lvl="1" indent="0">
              <a:buNone/>
            </a:pPr>
            <a:r>
              <a:rPr lang="en-US" i="1" dirty="0" smtClean="0">
                <a:cs typeface="Times New Roman"/>
              </a:rPr>
              <a:t>Steinman, Schreiber, &amp; </a:t>
            </a:r>
            <a:r>
              <a:rPr lang="en-US" i="1" dirty="0" err="1" smtClean="0">
                <a:cs typeface="Times New Roman"/>
              </a:rPr>
              <a:t>Panahon</a:t>
            </a:r>
            <a:endParaRPr lang="en-US" i="1" dirty="0" smtClean="0">
              <a:cs typeface="Times New Roman"/>
            </a:endParaRPr>
          </a:p>
          <a:p>
            <a:pPr marL="228600" lvl="1" indent="-171450">
              <a:buNone/>
            </a:pPr>
            <a:r>
              <a:rPr lang="en-US" i="1" dirty="0">
                <a:cs typeface="Times New Roman"/>
              </a:rPr>
              <a:t>	</a:t>
            </a:r>
            <a:r>
              <a:rPr lang="en-US" i="1" dirty="0" smtClean="0">
                <a:cs typeface="Times New Roman"/>
              </a:rPr>
              <a:t>	</a:t>
            </a:r>
            <a:r>
              <a:rPr lang="en-US" dirty="0" smtClean="0">
                <a:cs typeface="Times New Roman"/>
              </a:rPr>
              <a:t>Results indicated that providing choice improves students’ writing 	performances compared to those who are not provided with choice. 	Additionally, male students appear to benefit greatly when 	provided a choice.</a:t>
            </a:r>
          </a:p>
          <a:p>
            <a:pPr marL="5715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33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Study 1: ROI TWW</a:t>
            </a:r>
            <a:endParaRPr lang="en-US" b="1" dirty="0">
              <a:solidFill>
                <a:srgbClr val="434342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71518"/>
              </p:ext>
            </p:extLst>
          </p:nvPr>
        </p:nvGraphicFramePr>
        <p:xfrm>
          <a:off x="771523" y="1710265"/>
          <a:ext cx="7593543" cy="41558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3879"/>
                <a:gridCol w="2170545"/>
                <a:gridCol w="2339119"/>
              </a:tblGrid>
              <a:tr h="1122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Choice Sessions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Choice Sessions</a:t>
                      </a:r>
                      <a:endParaRPr lang="en-US" dirty="0"/>
                    </a:p>
                  </a:txBody>
                  <a:tcPr/>
                </a:tc>
              </a:tr>
              <a:tr h="101124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Grade Females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-1.51</a:t>
                      </a:r>
                      <a:endParaRPr lang="en-US" dirty="0"/>
                    </a:p>
                  </a:txBody>
                  <a:tcPr/>
                </a:tc>
              </a:tr>
              <a:tr h="1011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Grade Males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-0.43</a:t>
                      </a:r>
                      <a:endParaRPr lang="en-US" dirty="0"/>
                    </a:p>
                  </a:txBody>
                  <a:tcPr/>
                </a:tc>
              </a:tr>
              <a:tr h="1011249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ROIs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Study 2: ROI TWW</a:t>
            </a:r>
            <a:endParaRPr lang="en-US" b="1" dirty="0">
              <a:solidFill>
                <a:srgbClr val="434342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70778"/>
              </p:ext>
            </p:extLst>
          </p:nvPr>
        </p:nvGraphicFramePr>
        <p:xfrm>
          <a:off x="771523" y="1890215"/>
          <a:ext cx="7593543" cy="42485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387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217054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233911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</a:tblGrid>
              <a:tr h="908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Choice Sessions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Choice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111338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Grade Females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1113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Grade Males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1113384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ROIs</a:t>
                      </a:r>
                      <a:r>
                        <a:rPr lang="en-US" baseline="0" dirty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CBM and scoring procedures</a:t>
            </a:r>
          </a:p>
          <a:p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Performance Feedback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Combined Intervention</a:t>
            </a:r>
          </a:p>
          <a:p>
            <a:r>
              <a:rPr lang="en-US" dirty="0" smtClean="0"/>
              <a:t>Implications for the School Psychologist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Data Collection </a:t>
            </a:r>
          </a:p>
          <a:p>
            <a:pPr lvl="1"/>
            <a:r>
              <a:rPr lang="en-US" dirty="0" smtClean="0"/>
              <a:t>Time</a:t>
            </a:r>
          </a:p>
          <a:p>
            <a:r>
              <a:rPr lang="en-US" dirty="0" smtClean="0"/>
              <a:t>Questions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 smtClean="0">
                <a:solidFill>
                  <a:srgbClr val="434342"/>
                </a:solidFill>
              </a:rPr>
              <a:t>Writing Interventions: Implementing Choice</a:t>
            </a:r>
            <a:endParaRPr lang="en-US" sz="3300" b="1" dirty="0">
              <a:solidFill>
                <a:srgbClr val="43434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527"/>
          <a:stretch>
            <a:fillRect/>
          </a:stretch>
        </p:blipFill>
        <p:spPr bwMode="auto">
          <a:xfrm>
            <a:off x="4053317" y="273050"/>
            <a:ext cx="4952544" cy="634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1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" y="946562"/>
            <a:ext cx="4869187" cy="577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59" y="1126292"/>
            <a:ext cx="4653541" cy="5115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814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Packet: Choice</a:t>
            </a:r>
            <a:endParaRPr lang="en-US" b="1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Strengths of Choice as a Writing Intervention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Ease </a:t>
            </a:r>
            <a:r>
              <a:rPr lang="en-US" dirty="0"/>
              <a:t>of implementation within the classroom setting in conjunction with standard CBM procedures.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Minimal changes to daily </a:t>
            </a:r>
            <a:r>
              <a:rPr lang="en-US" dirty="0"/>
              <a:t>instructional </a:t>
            </a:r>
            <a:r>
              <a:rPr lang="en-US" dirty="0" smtClean="0"/>
              <a:t>time are required.</a:t>
            </a:r>
          </a:p>
          <a:p>
            <a:pPr>
              <a:buFont typeface="Wingdings" charset="2"/>
              <a:buChar char="§"/>
            </a:pPr>
            <a:r>
              <a:rPr lang="en-US" dirty="0"/>
              <a:t>M</a:t>
            </a:r>
            <a:r>
              <a:rPr lang="en-US" dirty="0" smtClean="0"/>
              <a:t>inimal </a:t>
            </a:r>
            <a:r>
              <a:rPr lang="en-US" dirty="0"/>
              <a:t>staff training for educators.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/>
              <a:t>S</a:t>
            </a:r>
            <a:r>
              <a:rPr lang="en-US" dirty="0" smtClean="0"/>
              <a:t>uccessfully </a:t>
            </a:r>
            <a:r>
              <a:rPr lang="en-US" dirty="0"/>
              <a:t>implemented at both the individual student level and at the class-wide </a:t>
            </a:r>
            <a:r>
              <a:rPr lang="en-US" dirty="0" smtClean="0"/>
              <a:t>level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Recent research indicates </a:t>
            </a:r>
            <a:r>
              <a:rPr lang="en-US" dirty="0"/>
              <a:t>elementary-aged male students particularly benefited from this </a:t>
            </a:r>
            <a:r>
              <a:rPr lang="en-US" dirty="0" smtClean="0"/>
              <a:t>intervention.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6701" y="6501345"/>
            <a:ext cx="938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(Kern </a:t>
            </a:r>
            <a:r>
              <a:rPr lang="en-US" sz="1200" dirty="0"/>
              <a:t>&amp; State, </a:t>
            </a:r>
            <a:r>
              <a:rPr lang="en-US" sz="1200" dirty="0" smtClean="0"/>
              <a:t>009; Powell </a:t>
            </a:r>
            <a:r>
              <a:rPr lang="en-US" sz="1200" dirty="0"/>
              <a:t>&amp; Nelson, </a:t>
            </a:r>
            <a:r>
              <a:rPr lang="en-US" sz="1200" dirty="0" smtClean="0"/>
              <a:t>1997; Kern</a:t>
            </a:r>
            <a:r>
              <a:rPr lang="en-US" sz="1200" dirty="0"/>
              <a:t>, Bambara, &amp; Vogt, </a:t>
            </a:r>
            <a:r>
              <a:rPr lang="en-US" sz="1200" dirty="0" smtClean="0"/>
              <a:t>2002; Steinman</a:t>
            </a:r>
            <a:r>
              <a:rPr lang="en-US" sz="1200" dirty="0"/>
              <a:t> </a:t>
            </a:r>
            <a:r>
              <a:rPr lang="en-US" sz="1200" dirty="0" smtClean="0"/>
              <a:t>et al., 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5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Writing Interventions: Combined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Feedback + Choice</a:t>
            </a:r>
          </a:p>
          <a:p>
            <a:r>
              <a:rPr lang="en-US" dirty="0" smtClean="0"/>
              <a:t>Research focus: Would </a:t>
            </a:r>
            <a:r>
              <a:rPr lang="en-US" dirty="0"/>
              <a:t>the combination of </a:t>
            </a:r>
            <a:r>
              <a:rPr lang="en-US" dirty="0" smtClean="0"/>
              <a:t>performance feedback plus choice lead </a:t>
            </a:r>
            <a:r>
              <a:rPr lang="en-US" dirty="0"/>
              <a:t>to a greater improvement in students </a:t>
            </a:r>
            <a:r>
              <a:rPr lang="en-US" dirty="0" smtClean="0"/>
              <a:t>TWW compared </a:t>
            </a:r>
            <a:r>
              <a:rPr lang="en-US" dirty="0"/>
              <a:t>to performance feedback and choice delivered </a:t>
            </a:r>
            <a:r>
              <a:rPr lang="en-US" dirty="0" smtClean="0"/>
              <a:t>individually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 smtClean="0">
                <a:solidFill>
                  <a:srgbClr val="434342"/>
                </a:solidFill>
              </a:rPr>
              <a:t>Writing Interventions: Implementing Performance Feedback + Choice</a:t>
            </a:r>
            <a:endParaRPr lang="en-US" sz="3300" b="1" dirty="0">
              <a:solidFill>
                <a:srgbClr val="434342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2958"/>
          <a:stretch>
            <a:fillRect/>
          </a:stretch>
        </p:blipFill>
        <p:spPr bwMode="auto">
          <a:xfrm>
            <a:off x="3946525" y="79375"/>
            <a:ext cx="508635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1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2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Research Evidence: Combined </a:t>
            </a:r>
            <a:endParaRPr lang="en-US" b="1" dirty="0">
              <a:solidFill>
                <a:srgbClr val="43434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66" y="926086"/>
            <a:ext cx="6481817" cy="59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97" y="222567"/>
            <a:ext cx="5475605" cy="641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30" y="281622"/>
            <a:ext cx="5438140" cy="629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Research Evidence: Combined </a:t>
            </a:r>
            <a:endParaRPr lang="en-US" b="1" dirty="0">
              <a:solidFill>
                <a:srgbClr val="43434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14494"/>
              </p:ext>
            </p:extLst>
          </p:nvPr>
        </p:nvGraphicFramePr>
        <p:xfrm>
          <a:off x="1066800" y="1460929"/>
          <a:ext cx="6981952" cy="473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976"/>
                <a:gridCol w="3490976"/>
              </a:tblGrid>
              <a:tr h="5913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ROI (Expected = 0.35)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3.38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2.33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4.33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2.50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1.56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Student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2.89</a:t>
                      </a:r>
                      <a:endParaRPr lang="en-US" sz="2400" dirty="0"/>
                    </a:p>
                  </a:txBody>
                  <a:tcPr/>
                </a:tc>
              </a:tr>
              <a:tr h="591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2.83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Implications for Practice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Practical writing interventions for elementary students that are easy and time efficient to implement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Increased rates of improvement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Minimal training and effort required for educators and support staff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Multiple format options for implementation (1:1, small group, and/or class-wide)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Data can be utilized as pre-referral interventions for special education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Introduction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According to </a:t>
            </a:r>
            <a:r>
              <a:rPr lang="en-US" dirty="0"/>
              <a:t>the National Assessment of Educational Progress (NAEP</a:t>
            </a:r>
            <a:r>
              <a:rPr lang="en-US" dirty="0" smtClean="0"/>
              <a:t>), students </a:t>
            </a:r>
            <a:r>
              <a:rPr lang="en-US" dirty="0" smtClean="0"/>
              <a:t>are failing to perform proficiently</a:t>
            </a:r>
          </a:p>
          <a:p>
            <a:r>
              <a:rPr lang="en-US" dirty="0"/>
              <a:t>D</a:t>
            </a:r>
            <a:r>
              <a:rPr lang="en-US" dirty="0" smtClean="0"/>
              <a:t>ifferences </a:t>
            </a:r>
            <a:r>
              <a:rPr lang="en-US" dirty="0"/>
              <a:t>in gender have </a:t>
            </a:r>
            <a:r>
              <a:rPr lang="en-US" dirty="0" smtClean="0"/>
              <a:t>been </a:t>
            </a:r>
            <a:r>
              <a:rPr lang="en-US" dirty="0"/>
              <a:t>identified when looking at poor writing </a:t>
            </a:r>
            <a:r>
              <a:rPr lang="en-US" dirty="0" smtClean="0"/>
              <a:t>skills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emales </a:t>
            </a:r>
            <a:r>
              <a:rPr lang="en-US" dirty="0"/>
              <a:t>consistently outperform males on various writing tasks (</a:t>
            </a:r>
            <a:r>
              <a:rPr lang="en-US" dirty="0" err="1"/>
              <a:t>Hier</a:t>
            </a:r>
            <a:r>
              <a:rPr lang="en-US" dirty="0"/>
              <a:t> &amp; Eckert, 2014)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NAEP 2003</a:t>
            </a:r>
          </a:p>
          <a:p>
            <a:pPr lvl="1"/>
            <a:r>
              <a:rPr lang="en-US" dirty="0"/>
              <a:t>72% of 4</a:t>
            </a:r>
            <a:r>
              <a:rPr lang="en-US" baseline="30000" dirty="0"/>
              <a:t>th</a:t>
            </a:r>
            <a:r>
              <a:rPr lang="en-US" dirty="0"/>
              <a:t> grade students</a:t>
            </a:r>
          </a:p>
          <a:p>
            <a:pPr lvl="1"/>
            <a:r>
              <a:rPr lang="en-US" dirty="0"/>
              <a:t>69% </a:t>
            </a:r>
            <a:r>
              <a:rPr lang="en-US" dirty="0" smtClean="0"/>
              <a:t>of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students</a:t>
            </a:r>
          </a:p>
          <a:p>
            <a:pPr lvl="1"/>
            <a:r>
              <a:rPr lang="en-US" dirty="0"/>
              <a:t>77% of 12</a:t>
            </a:r>
            <a:r>
              <a:rPr lang="en-US" baseline="30000" dirty="0"/>
              <a:t>th</a:t>
            </a:r>
            <a:r>
              <a:rPr lang="en-US" dirty="0"/>
              <a:t> grade students </a:t>
            </a:r>
          </a:p>
          <a:p>
            <a:r>
              <a:rPr lang="en-US" dirty="0" smtClean="0"/>
              <a:t>NAEP 2008</a:t>
            </a:r>
          </a:p>
          <a:p>
            <a:pPr lvl="1"/>
            <a:r>
              <a:rPr lang="en-US" dirty="0" smtClean="0"/>
              <a:t>67% of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pPr lvl="1"/>
            <a:r>
              <a:rPr lang="en-US" dirty="0" smtClean="0"/>
              <a:t>76% of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34342"/>
                </a:solidFill>
              </a:rPr>
              <a:t>General Implementation Process</a:t>
            </a:r>
            <a:endParaRPr lang="en-US" b="1" dirty="0">
              <a:solidFill>
                <a:srgbClr val="43434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0540"/>
              </p:ext>
            </p:extLst>
          </p:nvPr>
        </p:nvGraphicFramePr>
        <p:xfrm>
          <a:off x="157802" y="911915"/>
          <a:ext cx="8893602" cy="592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4" y="245085"/>
            <a:ext cx="9171347" cy="1116106"/>
          </a:xfrm>
        </p:spPr>
        <p:txBody>
          <a:bodyPr/>
          <a:lstStyle/>
          <a:p>
            <a:r>
              <a:rPr lang="en-US" b="1" dirty="0" smtClean="0">
                <a:solidFill>
                  <a:srgbClr val="434342"/>
                </a:solidFill>
              </a:rPr>
              <a:t>Writing Interventions: Resources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451"/>
            <a:ext cx="8229600" cy="556332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u="sng" dirty="0" smtClean="0"/>
              <a:t>Resources for Story Starters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900" dirty="0" smtClean="0"/>
              <a:t>Intervention Central Writing Probe Generator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900" i="1" dirty="0" smtClean="0"/>
              <a:t>The ABCs of CBM: A practical guide to curriculum-based measurement. </a:t>
            </a:r>
            <a:r>
              <a:rPr lang="en-US" sz="2900" dirty="0" smtClean="0"/>
              <a:t>New York, NY: Guilford Press. </a:t>
            </a:r>
            <a:r>
              <a:rPr lang="en-US" sz="2900" dirty="0" err="1" smtClean="0"/>
              <a:t>Hosp</a:t>
            </a:r>
            <a:r>
              <a:rPr lang="en-US" sz="2900" dirty="0" smtClean="0"/>
              <a:t>, M. K., </a:t>
            </a:r>
            <a:r>
              <a:rPr lang="en-US" sz="2900" dirty="0" err="1" smtClean="0"/>
              <a:t>Hosp</a:t>
            </a:r>
            <a:r>
              <a:rPr lang="en-US" sz="2900" dirty="0" smtClean="0"/>
              <a:t>, J. L., &amp; Howell, K. W. (2007).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900" dirty="0" err="1" smtClean="0"/>
              <a:t>AIMSweb</a:t>
            </a:r>
            <a:endParaRPr lang="en-US" sz="2900" dirty="0" smtClean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i="1" dirty="0" smtClean="0">
                <a:solidFill>
                  <a:srgbClr val="FF0000"/>
                </a:solidFill>
              </a:rPr>
              <a:t>Examples: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i="1" dirty="0" smtClean="0"/>
              <a:t>	I opened the front door very carefully and ...</a:t>
            </a:r>
            <a:br>
              <a:rPr lang="en-US" sz="2900" i="1" dirty="0" smtClean="0"/>
            </a:br>
            <a:r>
              <a:rPr lang="en-US" sz="2900" i="1" dirty="0" smtClean="0"/>
              <a:t>	Yesterday the children went for a picnic and </a:t>
            </a:r>
            <a:r>
              <a:rPr lang="is-IS" sz="2900" i="1" dirty="0" smtClean="0"/>
              <a:t>…</a:t>
            </a:r>
            <a:endParaRPr lang="en-US" sz="2900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i="1" dirty="0" smtClean="0"/>
              <a:t>	It was a hot, dry day and I had been walking for hours without 	food or water when 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i="1" dirty="0" smtClean="0"/>
              <a:t>	We were paddling on a beautiful lake in the woods when our 	boat tipped over and </a:t>
            </a:r>
            <a:r>
              <a:rPr lang="is-IS" sz="2900" i="1" dirty="0" smtClean="0"/>
              <a:t>…</a:t>
            </a:r>
            <a:br>
              <a:rPr lang="is-IS" sz="2900" i="1" dirty="0" smtClean="0"/>
            </a:br>
            <a:r>
              <a:rPr lang="is-IS" sz="2900" i="1" dirty="0" smtClean="0"/>
              <a:t>	</a:t>
            </a:r>
            <a:r>
              <a:rPr lang="en-US" sz="2900" i="1" dirty="0" smtClean="0"/>
              <a:t>I waved out the window at my family as ...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b="1" u="sng" dirty="0" smtClean="0"/>
              <a:t>Writing Packets and Protocols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u="sng" dirty="0" smtClean="0"/>
              <a:t>Data Collection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900" dirty="0" smtClean="0"/>
              <a:t>Excel spreadsheet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3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Examining the effects of performance feedback + choice (combined) implemented in a small group setting with 3</a:t>
            </a:r>
            <a:r>
              <a:rPr lang="en-US" baseline="30000" dirty="0" smtClean="0"/>
              <a:t>rd</a:t>
            </a:r>
            <a:r>
              <a:rPr lang="en-US" dirty="0" smtClean="0"/>
              <a:t> grade students who struggle in the area of writing.</a:t>
            </a:r>
          </a:p>
          <a:p>
            <a:pPr lvl="1"/>
            <a:r>
              <a:rPr lang="en-US" dirty="0" smtClean="0"/>
              <a:t>Measures: TWW and CWS (quality of writing)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434342"/>
                </a:solidFill>
              </a:rPr>
              <a:t>Questions and Comments</a:t>
            </a:r>
            <a:endParaRPr lang="en-US" b="1" dirty="0">
              <a:solidFill>
                <a:srgbClr val="4343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Contact Information: </a:t>
            </a:r>
          </a:p>
          <a:p>
            <a:pPr marL="0" indent="0">
              <a:buNone/>
            </a:pPr>
            <a:r>
              <a:rPr lang="en-US" dirty="0"/>
              <a:t>Chip </a:t>
            </a:r>
            <a:r>
              <a:rPr lang="en-US" dirty="0" err="1"/>
              <a:t>Panahon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carlos.panahon@</a:t>
            </a:r>
            <a:r>
              <a:rPr lang="en-US" dirty="0" smtClean="0">
                <a:hlinkClick r:id="rId2"/>
              </a:rPr>
              <a:t>mnsu.edu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Samantha Steinman</a:t>
            </a:r>
          </a:p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sstein1@isd77.k12.mn.us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W</a:t>
            </a:r>
            <a:r>
              <a:rPr lang="en-US" dirty="0" smtClean="0"/>
              <a:t>riting </a:t>
            </a:r>
            <a:r>
              <a:rPr lang="en-US" dirty="0"/>
              <a:t>S</a:t>
            </a:r>
            <a:r>
              <a:rPr lang="en-US" dirty="0" smtClean="0"/>
              <a:t>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</a:t>
            </a:r>
            <a:r>
              <a:rPr lang="en-US" dirty="0" smtClean="0"/>
              <a:t>are </a:t>
            </a:r>
            <a:r>
              <a:rPr lang="en-US" dirty="0"/>
              <a:t>at a greater risk in receiving lower grades in classes that require written responses to demonstrate their </a:t>
            </a:r>
            <a:r>
              <a:rPr lang="en-US" dirty="0" smtClean="0"/>
              <a:t>learning (Graham, Harris, &amp; Mason, 2005)</a:t>
            </a:r>
          </a:p>
          <a:p>
            <a:r>
              <a:rPr lang="en-US" dirty="0" smtClean="0"/>
              <a:t>May impact </a:t>
            </a:r>
            <a:r>
              <a:rPr lang="en-US" dirty="0"/>
              <a:t>a student’s success in other academic areas such as social studies, math, and science (Graham et al., 2005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Puts students at risk for behavioral concerns, school failure, or dropout (</a:t>
            </a:r>
            <a:r>
              <a:rPr lang="en-US" dirty="0" err="1" smtClean="0"/>
              <a:t>Hier</a:t>
            </a:r>
            <a:r>
              <a:rPr lang="en-US" dirty="0" smtClean="0"/>
              <a:t> &amp; </a:t>
            </a:r>
            <a:r>
              <a:rPr lang="en-US" dirty="0" err="1" smtClean="0"/>
              <a:t>Exkert</a:t>
            </a:r>
            <a:r>
              <a:rPr lang="en-US" dirty="0" smtClean="0"/>
              <a:t>, 2004)</a:t>
            </a:r>
          </a:p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less likely to attend college or enter into the workforce as marketable employees (Graham et al., 2005</a:t>
            </a:r>
            <a:r>
              <a:rPr lang="en-US" dirty="0" smtClean="0"/>
              <a:t>).</a:t>
            </a:r>
          </a:p>
          <a:p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of poor writing skills is extended into the work setting (Coker &amp; </a:t>
            </a:r>
            <a:r>
              <a:rPr lang="en-US" dirty="0" err="1"/>
              <a:t>Ritchley</a:t>
            </a:r>
            <a:r>
              <a:rPr lang="en-US" dirty="0"/>
              <a:t>, 2014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Curriculum-based Measurement</a:t>
            </a:r>
            <a:br>
              <a:rPr lang="en-US" dirty="0" smtClean="0"/>
            </a:br>
            <a:r>
              <a:rPr lang="en-US" dirty="0" smtClean="0"/>
              <a:t>Written Expression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fluency measure</a:t>
            </a:r>
          </a:p>
          <a:p>
            <a:r>
              <a:rPr lang="en-US" dirty="0" smtClean="0"/>
              <a:t>Provide a story starter</a:t>
            </a:r>
          </a:p>
          <a:p>
            <a:r>
              <a:rPr lang="en-US" dirty="0" smtClean="0"/>
              <a:t>1 minute to think about the story</a:t>
            </a:r>
          </a:p>
          <a:p>
            <a:r>
              <a:rPr lang="en-US" dirty="0" smtClean="0"/>
              <a:t>3 minutes to write</a:t>
            </a:r>
          </a:p>
          <a:p>
            <a:r>
              <a:rPr lang="en-US" dirty="0" smtClean="0"/>
              <a:t>Scored and assessed based on writing skills being examined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Norms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695" y="1326776"/>
            <a:ext cx="6177367" cy="4966447"/>
          </a:xfrm>
          <a:prstGeom prst="rect">
            <a:avLst/>
          </a:prstGeom>
          <a:solidFill>
            <a:srgbClr val="FDD518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5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</a:t>
            </a:r>
            <a:r>
              <a:rPr lang="en-US" dirty="0" smtClean="0"/>
              <a:t>Words Written (TWW)</a:t>
            </a:r>
          </a:p>
          <a:p>
            <a:pPr lvl="1"/>
            <a:r>
              <a:rPr lang="en-US" b="1" dirty="0" smtClean="0"/>
              <a:t>Example: </a:t>
            </a:r>
            <a:r>
              <a:rPr lang="en-US" dirty="0" smtClean="0"/>
              <a:t>It was on Friday </a:t>
            </a:r>
            <a:r>
              <a:rPr lang="en-US" dirty="0" err="1" smtClean="0"/>
              <a:t>nite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b="1" dirty="0" smtClean="0"/>
              <a:t>Answer: </a:t>
            </a:r>
            <a:r>
              <a:rPr lang="en-US" dirty="0" smtClean="0"/>
              <a:t>5 </a:t>
            </a:r>
            <a:r>
              <a:rPr lang="en-US" dirty="0" smtClean="0"/>
              <a:t>TWW</a:t>
            </a:r>
          </a:p>
          <a:p>
            <a:r>
              <a:rPr lang="en-US" dirty="0" smtClean="0"/>
              <a:t>Words Spelled Correctly (WSC)</a:t>
            </a:r>
          </a:p>
          <a:p>
            <a:pPr lvl="1"/>
            <a:r>
              <a:rPr lang="en-US" b="1" dirty="0"/>
              <a:t>Example: </a:t>
            </a:r>
            <a:r>
              <a:rPr lang="en-US" dirty="0"/>
              <a:t>It was on Friday </a:t>
            </a:r>
            <a:r>
              <a:rPr lang="en-US" dirty="0" err="1"/>
              <a:t>nite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Answer: </a:t>
            </a:r>
            <a:r>
              <a:rPr lang="en-US" dirty="0" smtClean="0"/>
              <a:t>4 WSC</a:t>
            </a:r>
            <a:endParaRPr lang="en-US" dirty="0" smtClean="0"/>
          </a:p>
          <a:p>
            <a:r>
              <a:rPr lang="en-US" dirty="0" smtClean="0"/>
              <a:t>Correct Writing Sequences (CWS)</a:t>
            </a:r>
          </a:p>
          <a:p>
            <a:pPr lvl="1"/>
            <a:r>
              <a:rPr lang="en-US" b="1" dirty="0" smtClean="0"/>
              <a:t>Example: </a:t>
            </a:r>
            <a:r>
              <a:rPr lang="en-US" b="0" dirty="0" smtClean="0"/>
              <a:t>^It ^ was ^ on ^ Friday ^ night ^. </a:t>
            </a:r>
          </a:p>
          <a:p>
            <a:pPr lvl="1"/>
            <a:r>
              <a:rPr lang="en-US" b="1" dirty="0" smtClean="0"/>
              <a:t>Answer:  </a:t>
            </a:r>
            <a:r>
              <a:rPr lang="en-US" dirty="0" smtClean="0"/>
              <a:t>6 CWS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Writing </a:t>
            </a:r>
            <a:r>
              <a:rPr lang="en-US" b="1" dirty="0" smtClean="0">
                <a:solidFill>
                  <a:schemeClr val="tx2"/>
                </a:solidFill>
              </a:rPr>
              <a:t>Interventions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Feedback (PF) </a:t>
            </a:r>
            <a:endParaRPr lang="en-US" dirty="0" smtClean="0"/>
          </a:p>
          <a:p>
            <a:r>
              <a:rPr lang="en-US" dirty="0" smtClean="0"/>
              <a:t>Choice</a:t>
            </a:r>
          </a:p>
          <a:p>
            <a:r>
              <a:rPr lang="en-US" dirty="0" smtClean="0"/>
              <a:t>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Interventions: 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 as an intervention: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used to specifically improve students’ writing fluency </a:t>
            </a:r>
            <a:r>
              <a:rPr lang="en-US" dirty="0" smtClean="0"/>
              <a:t>skills</a:t>
            </a:r>
          </a:p>
          <a:p>
            <a:pPr lvl="1"/>
            <a:r>
              <a:rPr lang="en-US" dirty="0"/>
              <a:t>feedback is elaborate, specific, and explicit.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125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418</TotalTime>
  <Words>1019</Words>
  <Application>Microsoft Office PowerPoint</Application>
  <PresentationFormat>On-screen Show (4:3)</PresentationFormat>
  <Paragraphs>201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Rockwell</vt:lpstr>
      <vt:lpstr>Times New Roman</vt:lpstr>
      <vt:lpstr>Wingdings</vt:lpstr>
      <vt:lpstr>Advantage</vt:lpstr>
      <vt:lpstr>  Implementing Efficient Writing Fluency Interventions in the Classroom</vt:lpstr>
      <vt:lpstr>Outline</vt:lpstr>
      <vt:lpstr>Introduction</vt:lpstr>
      <vt:lpstr>Impact of Poor Writing Skills</vt:lpstr>
      <vt:lpstr>Curriculum-based Measurement Written Expression </vt:lpstr>
      <vt:lpstr>Norms</vt:lpstr>
      <vt:lpstr>Scoring Procedures</vt:lpstr>
      <vt:lpstr>Writing Interventions</vt:lpstr>
      <vt:lpstr>Writing Interventions: PF</vt:lpstr>
      <vt:lpstr>Research Evidence: PF</vt:lpstr>
      <vt:lpstr>Writing Packet: PF</vt:lpstr>
      <vt:lpstr>Writing Packet: PF</vt:lpstr>
      <vt:lpstr>Writing Interventions: Implementing Performance Feedback</vt:lpstr>
      <vt:lpstr>Strengths of PF as a Writing Intervention</vt:lpstr>
      <vt:lpstr>Writing Interventions: Choice</vt:lpstr>
      <vt:lpstr>Writing Interventions: Choice</vt:lpstr>
      <vt:lpstr>Research Evidence: Choice </vt:lpstr>
      <vt:lpstr>Study 1: ROI TWW</vt:lpstr>
      <vt:lpstr>Study 2: ROI TWW</vt:lpstr>
      <vt:lpstr>Writing Interventions: Implementing Choice</vt:lpstr>
      <vt:lpstr>Writing Packet: Choice</vt:lpstr>
      <vt:lpstr>Strengths of Choice as a Writing Intervention</vt:lpstr>
      <vt:lpstr>Writing Interventions: Combined</vt:lpstr>
      <vt:lpstr>Writing Interventions: Implementing Performance Feedback + Choice</vt:lpstr>
      <vt:lpstr>Research Evidence: Combined </vt:lpstr>
      <vt:lpstr>PowerPoint Presentation</vt:lpstr>
      <vt:lpstr>PowerPoint Presentation</vt:lpstr>
      <vt:lpstr>Research Evidence: Combined </vt:lpstr>
      <vt:lpstr>Implications for Practice</vt:lpstr>
      <vt:lpstr>General Implementation Process</vt:lpstr>
      <vt:lpstr>Writing Interventions: Resources</vt:lpstr>
      <vt:lpstr>Future Research</vt:lpstr>
      <vt:lpstr>Questions and 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Efficient Writing Fluency Interventions in the Classroom</dc:title>
  <dc:creator>Samantha Steinman</dc:creator>
  <cp:lastModifiedBy>Panahon, Carlos J</cp:lastModifiedBy>
  <cp:revision>50</cp:revision>
  <dcterms:created xsi:type="dcterms:W3CDTF">2018-01-18T19:43:52Z</dcterms:created>
  <dcterms:modified xsi:type="dcterms:W3CDTF">2018-01-22T22:30:14Z</dcterms:modified>
</cp:coreProperties>
</file>